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3" r:id="rId3"/>
    <p:sldId id="326" r:id="rId4"/>
    <p:sldId id="327" r:id="rId5"/>
    <p:sldId id="328" r:id="rId6"/>
    <p:sldId id="320" r:id="rId7"/>
    <p:sldId id="322" r:id="rId8"/>
    <p:sldId id="329" r:id="rId9"/>
    <p:sldId id="331" r:id="rId10"/>
    <p:sldId id="330" r:id="rId11"/>
    <p:sldId id="316" r:id="rId12"/>
    <p:sldId id="285" r:id="rId13"/>
    <p:sldId id="321" r:id="rId14"/>
  </p:sldIdLst>
  <p:sldSz cx="9144000" cy="5143500" type="screen16x9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DAE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03" autoAdjust="0"/>
  </p:normalViewPr>
  <p:slideViewPr>
    <p:cSldViewPr showGuides="1"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B35D01-5522-4F90-AD90-C02BBDF82564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2475"/>
            <a:ext cx="66754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093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37D034-EE1D-4ED9-943A-AFA90D2F03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5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D034-EE1D-4ED9-943A-AFA90D2F03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66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514351"/>
            <a:ext cx="8458200" cy="482600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137806"/>
            <a:ext cx="8458200" cy="513195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T3Europe-network-art-no-bkgnd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29" y="1707654"/>
            <a:ext cx="9358070" cy="2468880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6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274" y="195487"/>
            <a:ext cx="8515926" cy="610791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38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56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0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16715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7"/>
            <a:ext cx="3008313" cy="3295623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91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86152"/>
            <a:ext cx="5486400" cy="425053"/>
          </a:xfrm>
        </p:spPr>
        <p:txBody>
          <a:bodyPr lIns="0" tIns="0" anchor="t" anchorCtr="0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85750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514351"/>
            <a:ext cx="8458200" cy="482600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137806"/>
            <a:ext cx="8458200" cy="513195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7654"/>
            <a:ext cx="9144000" cy="246888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T3Concept_Art_OrigPeople_rev_v3_nobkgnd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" t="20098" r="610" b="29275"/>
          <a:stretch/>
        </p:blipFill>
        <p:spPr>
          <a:xfrm>
            <a:off x="5080" y="1707655"/>
            <a:ext cx="9144000" cy="2472765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39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514351"/>
            <a:ext cx="8458200" cy="482600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137806"/>
            <a:ext cx="8458200" cy="513195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Pantone Cool Gray 11 Backgroun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7654"/>
            <a:ext cx="9144000" cy="2489200"/>
          </a:xfrm>
          <a:prstGeom prst="rect">
            <a:avLst/>
          </a:prstGeom>
        </p:spPr>
      </p:pic>
      <p:pic>
        <p:nvPicPr>
          <p:cNvPr id="9" name="Picture 8" descr="T3Concept_Art_OrigPeople_rev_v3_nobkgnd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" t="20098" r="610" b="29275"/>
          <a:stretch/>
        </p:blipFill>
        <p:spPr>
          <a:xfrm>
            <a:off x="5080" y="1707655"/>
            <a:ext cx="9144000" cy="2472765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8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3Europe-network-art-no-bkgnd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0"/>
            <a:ext cx="6894300" cy="390906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01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slides_solid_green-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914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90906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3Europe-network-art-no-bkgnd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0"/>
            <a:ext cx="6894300" cy="3909060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4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14400"/>
          </a:xfrm>
          <a:prstGeom prst="rect">
            <a:avLst/>
          </a:prstGeom>
        </p:spPr>
      </p:pic>
      <p:pic>
        <p:nvPicPr>
          <p:cNvPr id="5" name="Picture 4" descr="T3Europe-network-art-no-bkgnd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5340"/>
            <a:ext cx="6894300" cy="390906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29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5"/>
            <a:ext cx="8458200" cy="1102519"/>
          </a:xfrm>
        </p:spPr>
        <p:txBody>
          <a:bodyPr lIns="0" t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 lIns="0" tIns="0" bIns="0" anchor="t" anchorCtr="0"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195487"/>
            <a:ext cx="8515926" cy="610791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6" y="892833"/>
            <a:ext cx="8467725" cy="3551126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9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7239"/>
            <a:ext cx="4157662" cy="348471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83" y="887239"/>
            <a:ext cx="4157663" cy="348471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274" y="195487"/>
            <a:ext cx="8515926" cy="610791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1BFE7-F3E6-421C-A3DC-3AC6C555EAB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731" y="195487"/>
            <a:ext cx="8400473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49901"/>
            <a:ext cx="8493132" cy="34913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56" y="4838503"/>
            <a:ext cx="651062" cy="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9FCA9B0-C57C-442B-9983-B3775437B203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8085522" y="4629786"/>
            <a:ext cx="8627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t3europe.eu</a:t>
            </a:r>
          </a:p>
        </p:txBody>
      </p:sp>
      <p:pic>
        <p:nvPicPr>
          <p:cNvPr id="7" name="Picture 6" descr="T3-Europe-Logo-Horiz.ai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1" t="28296" r="6174" b="48445"/>
          <a:stretch/>
        </p:blipFill>
        <p:spPr>
          <a:xfrm>
            <a:off x="179512" y="4483737"/>
            <a:ext cx="2664296" cy="57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og.com/en/app-notes/an-1057.html" TargetMode="External"/><Relationship Id="rId2" Type="http://schemas.openxmlformats.org/officeDocument/2006/relationships/hyperlink" Target="https://education.ti.com/d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mmons.wikimedia.org/wiki/File:ConstellationGPS.gif" TargetMode="External"/><Relationship Id="rId5" Type="http://schemas.openxmlformats.org/officeDocument/2006/relationships/hyperlink" Target="mailto:hm-hilbig@web.de" TargetMode="External"/><Relationship Id="rId4" Type="http://schemas.openxmlformats.org/officeDocument/2006/relationships/hyperlink" Target="https://resources.t3europe.eu/t3europe-home?resource_id=3131&amp;cHash=4457c1aba6400d23c4fb1674b27a2c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3753" y="227245"/>
            <a:ext cx="8801100" cy="873473"/>
          </a:xfrm>
        </p:spPr>
        <p:txBody>
          <a:bodyPr anchor="t"/>
          <a:lstStyle/>
          <a:p>
            <a:pPr algn="ctr"/>
            <a:r>
              <a:rPr lang="en-US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Applied Mathematics – a tribute to Leonhard Euler’s 315th birthday</a:t>
            </a:r>
            <a:endParaRPr lang="de-DE" sz="3200" b="0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Hans-Martin Hilbig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121198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73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"/>
    </mc:Choice>
    <mc:Fallback xmlns="">
      <p:transition spd="slow" advTm="22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195486"/>
            <a:ext cx="8515926" cy="610791"/>
          </a:xfrm>
        </p:spPr>
        <p:txBody>
          <a:bodyPr/>
          <a:lstStyle/>
          <a:p>
            <a:pPr marL="463550" marR="0" indent="-457200"/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Sensor fusion based on Euler angles</a:t>
            </a:r>
            <a:endParaRPr lang="en-US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CE25F3-8F00-4AAB-ABFA-19A675A11119}"/>
              </a:ext>
            </a:extLst>
          </p:cNvPr>
          <p:cNvSpPr txBox="1">
            <a:spLocks/>
          </p:cNvSpPr>
          <p:nvPr/>
        </p:nvSpPr>
        <p:spPr bwMode="auto">
          <a:xfrm>
            <a:off x="317666" y="812760"/>
            <a:ext cx="1997091" cy="38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endParaRPr lang="en-US" sz="16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CE1F4-1888-40CB-A5B4-18251D9970D3}"/>
              </a:ext>
            </a:extLst>
          </p:cNvPr>
          <p:cNvSpPr txBox="1">
            <a:spLocks/>
          </p:cNvSpPr>
          <p:nvPr/>
        </p:nvSpPr>
        <p:spPr bwMode="auto">
          <a:xfrm>
            <a:off x="3059832" y="4676271"/>
            <a:ext cx="2232248" cy="38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900" kern="0" dirty="0">
                <a:latin typeface="Verdana" panose="020B0604030504040204" pitchFamily="34" charset="0"/>
                <a:ea typeface="Verdana" panose="020B0604030504040204" pitchFamily="34" charset="0"/>
              </a:rPr>
              <a:t>Figure 3: © Analog Devices Inc.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1D26C-146C-4551-91E2-8372875696A1}"/>
              </a:ext>
            </a:extLst>
          </p:cNvPr>
          <p:cNvSpPr txBox="1"/>
          <p:nvPr/>
        </p:nvSpPr>
        <p:spPr>
          <a:xfrm>
            <a:off x="284749" y="3291830"/>
            <a:ext cx="28086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3: Angles for independent inclination sensing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5C9C4-9049-4004-9DB2-FAA91AF8E4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81" y="698470"/>
            <a:ext cx="2765183" cy="2305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8D87A7-10DF-4E33-8533-82C9C1012BF7}"/>
              </a:ext>
            </a:extLst>
          </p:cNvPr>
          <p:cNvSpPr txBox="1"/>
          <p:nvPr/>
        </p:nvSpPr>
        <p:spPr>
          <a:xfrm>
            <a:off x="3694936" y="2753221"/>
            <a:ext cx="516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Benefits: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Sensor fusion compensates areas of low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Quadrant detection extends the range to 0-360 degrees of Theta, Phi and Psi in all three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493FEE-DCCC-437F-920E-3E7C8CAB6A6D}"/>
                  </a:ext>
                </a:extLst>
              </p:cNvPr>
              <p:cNvSpPr txBox="1"/>
              <p:nvPr/>
            </p:nvSpPr>
            <p:spPr>
              <a:xfrm>
                <a:off x="4396394" y="1157334"/>
                <a:ext cx="3367780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𝑟𝑐𝑡𝑎𝑛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𝑥𝑜𝑢𝑡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𝑦𝑜𝑢𝑡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𝑧𝑜𝑢𝑡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493FEE-DCCC-437F-920E-3E7C8CAB6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94" y="1157334"/>
                <a:ext cx="3367780" cy="891719"/>
              </a:xfrm>
              <a:prstGeom prst="rect">
                <a:avLst/>
              </a:prstGeom>
              <a:blipFill>
                <a:blip r:embed="rId3"/>
                <a:stretch>
                  <a:fillRect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8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195486"/>
            <a:ext cx="8515926" cy="610791"/>
          </a:xfrm>
        </p:spPr>
        <p:txBody>
          <a:bodyPr/>
          <a:lstStyle/>
          <a:p>
            <a:pPr marL="463550" marR="0" indent="-457200"/>
            <a:r>
              <a:rPr lang="en-US" b="0" dirty="0"/>
              <a:t>Summary – key learnings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8923D-318B-4000-8F7D-C34C7BCB04AC}"/>
              </a:ext>
            </a:extLst>
          </p:cNvPr>
          <p:cNvSpPr txBox="1"/>
          <p:nvPr/>
        </p:nvSpPr>
        <p:spPr>
          <a:xfrm>
            <a:off x="-324544" y="915566"/>
            <a:ext cx="936104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9300" lvl="1" indent="-285750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Accuracy depends on precision, resolution and sensitivity of sensors</a:t>
            </a:r>
          </a:p>
          <a:p>
            <a:pPr marL="749300" lvl="1" indent="-285750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Mathematical methods and sensor fusion are used to enhance accuracy of an electronic system</a:t>
            </a:r>
          </a:p>
          <a:p>
            <a:pPr marL="749300" lvl="1" indent="-285750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Euler angles applied enhance the single axis accuracy of an electronic system by using a 3-axis accelerometer</a:t>
            </a:r>
          </a:p>
          <a:p>
            <a:pPr marL="749300" lvl="1" indent="-285750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Using an appropriate tool improves accuracy!</a:t>
            </a:r>
          </a:p>
        </p:txBody>
      </p:sp>
    </p:spTree>
    <p:extLst>
      <p:ext uri="{BB962C8B-B14F-4D97-AF65-F5344CB8AC3E}">
        <p14:creationId xmlns:p14="http://schemas.microsoft.com/office/powerpoint/2010/main" val="21481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Helpful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71550"/>
            <a:ext cx="8352928" cy="1800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200" dirty="0"/>
              <a:t>Analog Devices ADXL335 application note AN-1057: Using an Accelerometer for Inclination Sensing:</a:t>
            </a:r>
            <a:br>
              <a:rPr lang="en-US" sz="1400" dirty="0">
                <a:hlinkClick r:id="rId2"/>
              </a:rPr>
            </a:br>
            <a:r>
              <a:rPr lang="en-US" sz="1200" dirty="0">
                <a:hlinkClick r:id="rId3"/>
              </a:rPr>
              <a:t>https://www.analog.com/en/app-notes/an-1057.html</a:t>
            </a:r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1200" dirty="0"/>
              <a:t>T</a:t>
            </a:r>
            <a:r>
              <a:rPr lang="en-US" sz="1200" baseline="30000" dirty="0"/>
              <a:t>3</a:t>
            </a:r>
            <a:r>
              <a:rPr lang="en-US" sz="1200" dirty="0"/>
              <a:t> </a:t>
            </a:r>
            <a:r>
              <a:rPr lang="en-US" sz="1200" dirty="0" err="1"/>
              <a:t>eu</a:t>
            </a:r>
            <a:r>
              <a:rPr lang="en-US" sz="1200" dirty="0"/>
              <a:t>, H.M. Hilbig, Veit Berger, Accelerometer library for TI-Innovator under Python:</a:t>
            </a:r>
            <a:br>
              <a:rPr lang="en-US" sz="1200" dirty="0"/>
            </a:br>
            <a:r>
              <a:rPr lang="en-US" sz="1200" dirty="0">
                <a:hlinkClick r:id="rId4"/>
              </a:rPr>
              <a:t>https://resources.t3europe.eu/t3europe-home?resource_id=3131&amp;cHash=4457c1aba6400d23c4fb1674b27a2c8f</a:t>
            </a:r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1400" dirty="0"/>
              <a:t>… </a:t>
            </a:r>
            <a:r>
              <a:rPr lang="en-US" sz="1200" dirty="0"/>
              <a:t>or simply shoot me an email with questions, suggestions, feedback:</a:t>
            </a:r>
            <a:br>
              <a:rPr lang="en-US" sz="1200" dirty="0"/>
            </a:br>
            <a:r>
              <a:rPr lang="en-US" sz="1200" dirty="0">
                <a:hlinkClick r:id="rId5"/>
              </a:rPr>
              <a:t>hm-hilbig@web.de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DDC39-C900-49F1-9E3D-3D39149041B1}"/>
              </a:ext>
            </a:extLst>
          </p:cNvPr>
          <p:cNvSpPr txBox="1"/>
          <p:nvPr/>
        </p:nvSpPr>
        <p:spPr>
          <a:xfrm>
            <a:off x="179512" y="2571750"/>
            <a:ext cx="67489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Reference to pictures &amp; graphics used in this presentation: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Graphic on slide 7: public domain, see: </a:t>
            </a:r>
            <a:r>
              <a:rPr lang="en-US" sz="1100" dirty="0">
                <a:hlinkClick r:id="rId6"/>
              </a:rPr>
              <a:t>https://commons.wikimedia.org/wiki/File:ConstellationGPS.gif</a:t>
            </a:r>
            <a:r>
              <a:rPr lang="en-US" sz="11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Graphics used on slides 8,9,11: ©2010 Analog Devices, Inc. All rights reserved.</a:t>
            </a:r>
            <a:br>
              <a:rPr lang="en-US" sz="1100" dirty="0"/>
            </a:br>
            <a:r>
              <a:rPr lang="en-US" sz="1100" dirty="0"/>
              <a:t>Trademarks and registered trademarks are the property of their respective owners. AN08767-0-2/10(0)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other images &amp; graphics: created by the author (Hans-Martin Hilbig 2022)</a:t>
            </a:r>
          </a:p>
        </p:txBody>
      </p:sp>
    </p:spTree>
    <p:extLst>
      <p:ext uri="{BB962C8B-B14F-4D97-AF65-F5344CB8AC3E}">
        <p14:creationId xmlns:p14="http://schemas.microsoft.com/office/powerpoint/2010/main" val="275418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195486"/>
            <a:ext cx="8515926" cy="610791"/>
          </a:xfrm>
        </p:spPr>
        <p:txBody>
          <a:bodyPr/>
          <a:lstStyle/>
          <a:p>
            <a:pPr marL="463550" marR="0" indent="-457200"/>
            <a:r>
              <a:rPr lang="en-US" b="0" dirty="0"/>
              <a:t>Sensor fusion to enhance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75E324-CC73-4D9D-B76A-548BC4DE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83" y="2671071"/>
            <a:ext cx="2145124" cy="18696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048E8-0A3D-43BA-989E-8965FDED8E2A}"/>
              </a:ext>
            </a:extLst>
          </p:cNvPr>
          <p:cNvSpPr txBox="1">
            <a:spLocks/>
          </p:cNvSpPr>
          <p:nvPr/>
        </p:nvSpPr>
        <p:spPr bwMode="auto">
          <a:xfrm>
            <a:off x="395536" y="987575"/>
            <a:ext cx="8515926" cy="1224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GPS: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6 x 4 satellites circle the earth twice a day in a precise orbit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Satellites periodically send their precise &amp; accurate time and position data 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A minimum of four satellites are visible from any given place on earth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Mathematical algorithms calculate the precise position and velocity on earth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8294BF-C235-414D-AF2F-52666E88478E}"/>
              </a:ext>
            </a:extLst>
          </p:cNvPr>
          <p:cNvSpPr txBox="1">
            <a:spLocks/>
          </p:cNvSpPr>
          <p:nvPr/>
        </p:nvSpPr>
        <p:spPr bwMode="auto">
          <a:xfrm>
            <a:off x="5868144" y="2787774"/>
            <a:ext cx="3004074" cy="1546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Owners: 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GPS (</a:t>
            </a:r>
            <a:r>
              <a:rPr lang="en-US" sz="16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Navstar</a:t>
            </a: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): USA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GLANOSS: Russia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Galileo: Europe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BeiDu</a:t>
            </a: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: China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5FFEB7-DED9-4C6C-A069-5DC35743F9B1}"/>
              </a:ext>
            </a:extLst>
          </p:cNvPr>
          <p:cNvSpPr txBox="1">
            <a:spLocks/>
          </p:cNvSpPr>
          <p:nvPr/>
        </p:nvSpPr>
        <p:spPr bwMode="auto">
          <a:xfrm>
            <a:off x="3059832" y="4676271"/>
            <a:ext cx="2232248" cy="38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900" kern="0" dirty="0">
                <a:latin typeface="Verdana" panose="020B0604030504040204" pitchFamily="34" charset="0"/>
                <a:ea typeface="Verdana" panose="020B0604030504040204" pitchFamily="34" charset="0"/>
              </a:rPr>
              <a:t>Graphic: released to 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83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339502"/>
            <a:ext cx="8515926" cy="610791"/>
          </a:xfrm>
        </p:spPr>
        <p:txBody>
          <a:bodyPr/>
          <a:lstStyle/>
          <a:p>
            <a:pPr marL="463550" marR="0" indent="-457200" algn="ctr"/>
            <a:r>
              <a:rPr lang="en-US" b="0" dirty="0"/>
              <a:t>Measuring angles with the help of 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pic>
        <p:nvPicPr>
          <p:cNvPr id="9" name="Picture 8" descr="A picture containing text, sitting, indoor, clock&#10;&#10;Description automatically generated">
            <a:extLst>
              <a:ext uri="{FF2B5EF4-FFF2-40B4-BE49-F238E27FC236}">
                <a16:creationId xmlns:a16="http://schemas.microsoft.com/office/drawing/2014/main" id="{5C939F66-643D-4CA3-B2C9-88C465F4F6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78" y="1203598"/>
            <a:ext cx="2198843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195486"/>
            <a:ext cx="8515926" cy="610791"/>
          </a:xfrm>
        </p:spPr>
        <p:txBody>
          <a:bodyPr/>
          <a:lstStyle/>
          <a:p>
            <a:pPr marL="463550" marR="0" indent="-457200"/>
            <a:r>
              <a:rPr lang="en-US" b="0" dirty="0"/>
              <a:t>Definitions: Accuracy, Precision,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C7B6C57-929A-426F-9C9F-BE6DBA41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7" y="1203598"/>
            <a:ext cx="5986156" cy="3240360"/>
          </a:xfrm>
        </p:spPr>
        <p:txBody>
          <a:bodyPr/>
          <a:lstStyle/>
          <a:p>
            <a:pPr marL="463550" indent="-457200">
              <a:spcBef>
                <a:spcPts val="42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Accuracy: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How close is a reported measurement to the true value being measured?</a:t>
            </a:r>
          </a:p>
          <a:p>
            <a:pPr marL="463550" marR="0" indent="-457200">
              <a:spcBef>
                <a:spcPts val="42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Precision: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How reproducible is a given measurement?</a:t>
            </a:r>
          </a:p>
          <a:p>
            <a:pPr marL="463550" indent="-457200">
              <a:spcBef>
                <a:spcPts val="42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Resolution: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What is the smallest change that can be measured in a given range?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9FE98F-2B29-4AE9-8D7E-DDFF0B2A1406}"/>
              </a:ext>
            </a:extLst>
          </p:cNvPr>
          <p:cNvSpPr/>
          <p:nvPr/>
        </p:nvSpPr>
        <p:spPr>
          <a:xfrm>
            <a:off x="6732240" y="1203598"/>
            <a:ext cx="64807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354D51-26FC-4298-943A-82413DE90334}"/>
              </a:ext>
            </a:extLst>
          </p:cNvPr>
          <p:cNvSpPr/>
          <p:nvPr/>
        </p:nvSpPr>
        <p:spPr>
          <a:xfrm>
            <a:off x="6844444" y="1315802"/>
            <a:ext cx="423664" cy="4236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F26DCD-76E4-4168-961B-9CB4DF05D341}"/>
              </a:ext>
            </a:extLst>
          </p:cNvPr>
          <p:cNvSpPr/>
          <p:nvPr/>
        </p:nvSpPr>
        <p:spPr>
          <a:xfrm>
            <a:off x="6952456" y="1423814"/>
            <a:ext cx="207640" cy="207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B37CB2-4FCF-46BE-B193-FFB9F81E44BB}"/>
              </a:ext>
            </a:extLst>
          </p:cNvPr>
          <p:cNvSpPr/>
          <p:nvPr/>
        </p:nvSpPr>
        <p:spPr>
          <a:xfrm>
            <a:off x="6974650" y="1446008"/>
            <a:ext cx="163252" cy="16325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0719B4-A6E4-4A84-87BB-CBCA250D391B}"/>
              </a:ext>
            </a:extLst>
          </p:cNvPr>
          <p:cNvSpPr/>
          <p:nvPr/>
        </p:nvSpPr>
        <p:spPr>
          <a:xfrm>
            <a:off x="7127050" y="1598408"/>
            <a:ext cx="163252" cy="163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33546-AD04-45DB-BBC8-756271D8E7C4}"/>
              </a:ext>
            </a:extLst>
          </p:cNvPr>
          <p:cNvSpPr/>
          <p:nvPr/>
        </p:nvSpPr>
        <p:spPr>
          <a:xfrm>
            <a:off x="7562682" y="1193075"/>
            <a:ext cx="64807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D9AEB8-AEC1-4762-974E-F617A19EB086}"/>
              </a:ext>
            </a:extLst>
          </p:cNvPr>
          <p:cNvSpPr/>
          <p:nvPr/>
        </p:nvSpPr>
        <p:spPr>
          <a:xfrm>
            <a:off x="7674886" y="1305279"/>
            <a:ext cx="423664" cy="4236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6D31BD-3669-4FB1-9371-F498CA5921FF}"/>
              </a:ext>
            </a:extLst>
          </p:cNvPr>
          <p:cNvSpPr/>
          <p:nvPr/>
        </p:nvSpPr>
        <p:spPr>
          <a:xfrm>
            <a:off x="7782898" y="1413291"/>
            <a:ext cx="207640" cy="207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15C38E-29D2-4B95-9210-46F7E340EF74}"/>
              </a:ext>
            </a:extLst>
          </p:cNvPr>
          <p:cNvSpPr/>
          <p:nvPr/>
        </p:nvSpPr>
        <p:spPr>
          <a:xfrm>
            <a:off x="7805092" y="1435485"/>
            <a:ext cx="163252" cy="16325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733261-3091-461C-9820-68A770512765}"/>
              </a:ext>
            </a:extLst>
          </p:cNvPr>
          <p:cNvSpPr/>
          <p:nvPr/>
        </p:nvSpPr>
        <p:spPr>
          <a:xfrm>
            <a:off x="8204475" y="1152550"/>
            <a:ext cx="163252" cy="163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019B2D-97C0-41EB-A95E-1DFD5C34225C}"/>
              </a:ext>
            </a:extLst>
          </p:cNvPr>
          <p:cNvSpPr/>
          <p:nvPr/>
        </p:nvSpPr>
        <p:spPr>
          <a:xfrm>
            <a:off x="6761491" y="2406774"/>
            <a:ext cx="64807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3E1E33-76FB-4145-9AE6-96575DD62736}"/>
              </a:ext>
            </a:extLst>
          </p:cNvPr>
          <p:cNvSpPr/>
          <p:nvPr/>
        </p:nvSpPr>
        <p:spPr>
          <a:xfrm>
            <a:off x="6873695" y="2518978"/>
            <a:ext cx="423664" cy="4236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FF477F-C366-4D08-A10E-4A2AC6B43DC4}"/>
              </a:ext>
            </a:extLst>
          </p:cNvPr>
          <p:cNvSpPr/>
          <p:nvPr/>
        </p:nvSpPr>
        <p:spPr>
          <a:xfrm>
            <a:off x="6981707" y="2626990"/>
            <a:ext cx="207640" cy="207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4B51EF-BD43-4955-AA5C-CF38441BA135}"/>
              </a:ext>
            </a:extLst>
          </p:cNvPr>
          <p:cNvSpPr/>
          <p:nvPr/>
        </p:nvSpPr>
        <p:spPr>
          <a:xfrm>
            <a:off x="7003901" y="2649184"/>
            <a:ext cx="163252" cy="16325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01FAC1-0E7E-4BA3-9777-DFFBE33A5285}"/>
              </a:ext>
            </a:extLst>
          </p:cNvPr>
          <p:cNvSpPr/>
          <p:nvPr/>
        </p:nvSpPr>
        <p:spPr>
          <a:xfrm>
            <a:off x="7156301" y="2801584"/>
            <a:ext cx="163252" cy="163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6D15C8-121D-4EB7-AA91-71CF86C12B1E}"/>
              </a:ext>
            </a:extLst>
          </p:cNvPr>
          <p:cNvSpPr/>
          <p:nvPr/>
        </p:nvSpPr>
        <p:spPr>
          <a:xfrm>
            <a:off x="7591933" y="2396251"/>
            <a:ext cx="64807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91BC49-5BCB-47DD-82A9-F3E4FAD3CA6B}"/>
              </a:ext>
            </a:extLst>
          </p:cNvPr>
          <p:cNvSpPr/>
          <p:nvPr/>
        </p:nvSpPr>
        <p:spPr>
          <a:xfrm>
            <a:off x="7704137" y="2508455"/>
            <a:ext cx="423664" cy="4236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EE2E5-00E8-4194-96E1-C75160EA25DE}"/>
              </a:ext>
            </a:extLst>
          </p:cNvPr>
          <p:cNvSpPr/>
          <p:nvPr/>
        </p:nvSpPr>
        <p:spPr>
          <a:xfrm>
            <a:off x="7812149" y="2616467"/>
            <a:ext cx="207640" cy="207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B35DFB-4CD5-4086-BFB0-9AAEB0F2099C}"/>
              </a:ext>
            </a:extLst>
          </p:cNvPr>
          <p:cNvSpPr/>
          <p:nvPr/>
        </p:nvSpPr>
        <p:spPr>
          <a:xfrm>
            <a:off x="7834343" y="2638661"/>
            <a:ext cx="163252" cy="16325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58ABB9-A0BF-44C3-A0BD-67C6C9E96E8A}"/>
              </a:ext>
            </a:extLst>
          </p:cNvPr>
          <p:cNvSpPr/>
          <p:nvPr/>
        </p:nvSpPr>
        <p:spPr>
          <a:xfrm>
            <a:off x="8233726" y="2355726"/>
            <a:ext cx="163252" cy="163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D990EB-F5ED-4CCE-AC37-E76D3D3EBF36}"/>
              </a:ext>
            </a:extLst>
          </p:cNvPr>
          <p:cNvSpPr/>
          <p:nvPr/>
        </p:nvSpPr>
        <p:spPr>
          <a:xfrm>
            <a:off x="7165860" y="2961800"/>
            <a:ext cx="163252" cy="163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FFFADD-F8A2-414B-A3C3-90FD35598963}"/>
              </a:ext>
            </a:extLst>
          </p:cNvPr>
          <p:cNvSpPr/>
          <p:nvPr/>
        </p:nvSpPr>
        <p:spPr>
          <a:xfrm>
            <a:off x="7324798" y="2863154"/>
            <a:ext cx="163252" cy="163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74C5482-B6AE-4FE5-86A3-36CE208673F5}"/>
              </a:ext>
            </a:extLst>
          </p:cNvPr>
          <p:cNvSpPr/>
          <p:nvPr/>
        </p:nvSpPr>
        <p:spPr>
          <a:xfrm>
            <a:off x="8367727" y="2961800"/>
            <a:ext cx="163252" cy="163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F51839-9FED-42A0-A524-78A2624012AE}"/>
              </a:ext>
            </a:extLst>
          </p:cNvPr>
          <p:cNvSpPr/>
          <p:nvPr/>
        </p:nvSpPr>
        <p:spPr>
          <a:xfrm>
            <a:off x="7870861" y="2768538"/>
            <a:ext cx="163252" cy="163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A7E503-FB4F-4F86-B004-D725538F6B85}"/>
              </a:ext>
            </a:extLst>
          </p:cNvPr>
          <p:cNvSpPr/>
          <p:nvPr/>
        </p:nvSpPr>
        <p:spPr>
          <a:xfrm>
            <a:off x="6730373" y="3609872"/>
            <a:ext cx="64807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B051E0C-7E98-4570-B211-FA3E9CB04086}"/>
              </a:ext>
            </a:extLst>
          </p:cNvPr>
          <p:cNvSpPr/>
          <p:nvPr/>
        </p:nvSpPr>
        <p:spPr>
          <a:xfrm>
            <a:off x="6800935" y="3680434"/>
            <a:ext cx="506949" cy="5069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B2F5BC-DCAC-450B-9C58-332DA99F9FEE}"/>
              </a:ext>
            </a:extLst>
          </p:cNvPr>
          <p:cNvSpPr/>
          <p:nvPr/>
        </p:nvSpPr>
        <p:spPr>
          <a:xfrm>
            <a:off x="6861915" y="3738883"/>
            <a:ext cx="384988" cy="390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9E7F012-FA6A-4FD5-8D2B-0A3E9048A8B2}"/>
              </a:ext>
            </a:extLst>
          </p:cNvPr>
          <p:cNvSpPr/>
          <p:nvPr/>
        </p:nvSpPr>
        <p:spPr>
          <a:xfrm>
            <a:off x="6917614" y="3795314"/>
            <a:ext cx="273591" cy="2771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F82450-49CE-490F-8846-116A69576E5D}"/>
              </a:ext>
            </a:extLst>
          </p:cNvPr>
          <p:cNvSpPr/>
          <p:nvPr/>
        </p:nvSpPr>
        <p:spPr>
          <a:xfrm>
            <a:off x="6972783" y="3852282"/>
            <a:ext cx="163252" cy="16325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F5E738E-F36B-47C8-A57C-D723227F0F06}"/>
              </a:ext>
            </a:extLst>
          </p:cNvPr>
          <p:cNvSpPr/>
          <p:nvPr/>
        </p:nvSpPr>
        <p:spPr>
          <a:xfrm>
            <a:off x="7575624" y="3614730"/>
            <a:ext cx="64807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45827BA-31DC-4627-9F1C-38DE06B4C0E2}"/>
              </a:ext>
            </a:extLst>
          </p:cNvPr>
          <p:cNvSpPr/>
          <p:nvPr/>
        </p:nvSpPr>
        <p:spPr>
          <a:xfrm>
            <a:off x="7703330" y="3743385"/>
            <a:ext cx="384988" cy="390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ECDA42-D4C0-4438-975B-608BC8865187}"/>
              </a:ext>
            </a:extLst>
          </p:cNvPr>
          <p:cNvSpPr/>
          <p:nvPr/>
        </p:nvSpPr>
        <p:spPr>
          <a:xfrm>
            <a:off x="7822842" y="3856784"/>
            <a:ext cx="163252" cy="16325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195486"/>
            <a:ext cx="8515926" cy="610791"/>
          </a:xfrm>
        </p:spPr>
        <p:txBody>
          <a:bodyPr/>
          <a:lstStyle/>
          <a:p>
            <a:pPr marL="463550" marR="0" indent="-457200"/>
            <a:r>
              <a:rPr lang="en-US" b="0" dirty="0"/>
              <a:t>Accuracy, Precision,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47D9FB1-25A7-4309-8474-678E47F09BA4}"/>
              </a:ext>
            </a:extLst>
          </p:cNvPr>
          <p:cNvSpPr txBox="1">
            <a:spLocks/>
          </p:cNvSpPr>
          <p:nvPr/>
        </p:nvSpPr>
        <p:spPr bwMode="auto">
          <a:xfrm>
            <a:off x="272939" y="3142993"/>
            <a:ext cx="2934658" cy="14783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Caliper: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Resolution: 0.1mm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Range: 150mm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Accuracy?  Precision?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196B8B-5D0F-43CF-BE9D-C97B8D66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915566"/>
            <a:ext cx="7907119" cy="1008112"/>
          </a:xfrm>
        </p:spPr>
        <p:txBody>
          <a:bodyPr/>
          <a:lstStyle/>
          <a:p>
            <a:pPr marL="6350" indent="0">
              <a:spcBef>
                <a:spcPts val="1800"/>
              </a:spcBef>
              <a:buNone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Task: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Measure the length of a stick 150cm long. You have a caliper and a ruler. Which one is more accurate?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1BD056-19D5-4FCC-BC68-87B3358E8993}"/>
              </a:ext>
            </a:extLst>
          </p:cNvPr>
          <p:cNvSpPr txBox="1">
            <a:spLocks/>
          </p:cNvSpPr>
          <p:nvPr/>
        </p:nvSpPr>
        <p:spPr bwMode="auto">
          <a:xfrm>
            <a:off x="5087055" y="3142992"/>
            <a:ext cx="2934658" cy="14783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Ruler: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Resolution: 1mm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Range: 2m</a:t>
            </a:r>
          </a:p>
          <a:p>
            <a:pPr marL="292100" indent="-285750">
              <a:spcBef>
                <a:spcPts val="600"/>
              </a:spcBef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Accuracy?  Precision?</a:t>
            </a:r>
          </a:p>
        </p:txBody>
      </p:sp>
      <p:pic>
        <p:nvPicPr>
          <p:cNvPr id="7" name="Picture 6" descr="A picture containing caliper, device, indoor&#10;&#10;Description automatically generated">
            <a:extLst>
              <a:ext uri="{FF2B5EF4-FFF2-40B4-BE49-F238E27FC236}">
                <a16:creationId xmlns:a16="http://schemas.microsoft.com/office/drawing/2014/main" id="{7BF3892C-3194-4B25-90C5-3A6AA6835C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23678"/>
            <a:ext cx="2252504" cy="1177140"/>
          </a:xfrm>
          <a:prstGeom prst="rect">
            <a:avLst/>
          </a:prstGeom>
        </p:spPr>
      </p:pic>
      <p:pic>
        <p:nvPicPr>
          <p:cNvPr id="11" name="Picture 10" descr="A picture containing caliper, device&#10;&#10;Description automatically generated">
            <a:extLst>
              <a:ext uri="{FF2B5EF4-FFF2-40B4-BE49-F238E27FC236}">
                <a16:creationId xmlns:a16="http://schemas.microsoft.com/office/drawing/2014/main" id="{11610F09-C492-428A-AAA3-F1C9596107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281" y="1908987"/>
            <a:ext cx="2030799" cy="11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339502"/>
            <a:ext cx="8515926" cy="610791"/>
          </a:xfrm>
        </p:spPr>
        <p:txBody>
          <a:bodyPr/>
          <a:lstStyle/>
          <a:p>
            <a:pPr marL="463550" marR="0" indent="-457200" algn="ctr"/>
            <a:r>
              <a:rPr lang="en-US" b="0" dirty="0"/>
              <a:t>Measuring angles with the help of 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94CE7-2600-4073-BD74-FE80B61A6536}"/>
              </a:ext>
            </a:extLst>
          </p:cNvPr>
          <p:cNvSpPr txBox="1">
            <a:spLocks/>
          </p:cNvSpPr>
          <p:nvPr/>
        </p:nvSpPr>
        <p:spPr bwMode="auto">
          <a:xfrm>
            <a:off x="317666" y="771550"/>
            <a:ext cx="1997091" cy="38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kern="0" dirty="0">
                <a:latin typeface="Verdana" panose="020B0604030504040204" pitchFamily="34" charset="0"/>
                <a:ea typeface="Verdana" panose="020B0604030504040204" pitchFamily="34" charset="0"/>
              </a:rPr>
              <a:t>Spirit level</a:t>
            </a:r>
          </a:p>
        </p:txBody>
      </p:sp>
      <p:pic>
        <p:nvPicPr>
          <p:cNvPr id="7" name="Picture 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167F059B-3566-4CE3-BF04-A3189EEFBE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37" y="1275606"/>
            <a:ext cx="2527495" cy="1895621"/>
          </a:xfrm>
          <a:prstGeom prst="rect">
            <a:avLst/>
          </a:prstGeom>
        </p:spPr>
      </p:pic>
      <p:pic>
        <p:nvPicPr>
          <p:cNvPr id="12" name="Picture 11" descr="A picture containing text, yellow, orange, device&#10;&#10;Description automatically generated">
            <a:extLst>
              <a:ext uri="{FF2B5EF4-FFF2-40B4-BE49-F238E27FC236}">
                <a16:creationId xmlns:a16="http://schemas.microsoft.com/office/drawing/2014/main" id="{96860638-9AA6-47C9-B456-424B4F394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29" y="1298727"/>
            <a:ext cx="1535900" cy="863512"/>
          </a:xfrm>
          <a:prstGeom prst="rect">
            <a:avLst/>
          </a:prstGeom>
        </p:spPr>
      </p:pic>
      <p:pic>
        <p:nvPicPr>
          <p:cNvPr id="14" name="Picture 13" descr="A picture containing text, car, vehicle, orange&#10;&#10;Description automatically generated">
            <a:extLst>
              <a:ext uri="{FF2B5EF4-FFF2-40B4-BE49-F238E27FC236}">
                <a16:creationId xmlns:a16="http://schemas.microsoft.com/office/drawing/2014/main" id="{94D59DFE-4B55-42DD-8047-AEE02123B7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293" y="2307716"/>
            <a:ext cx="1638771" cy="86351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E8D4B8-85BE-4E82-A324-83C477EB5B06}"/>
              </a:ext>
            </a:extLst>
          </p:cNvPr>
          <p:cNvSpPr txBox="1">
            <a:spLocks/>
          </p:cNvSpPr>
          <p:nvPr/>
        </p:nvSpPr>
        <p:spPr bwMode="auto">
          <a:xfrm>
            <a:off x="317666" y="3435846"/>
            <a:ext cx="8358790" cy="984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Technical accuracy of sensor on a perfectly flat surface: 0.029 Degrees</a:t>
            </a:r>
          </a:p>
          <a:p>
            <a:pPr marL="6350" indent="0">
              <a:spcBef>
                <a:spcPts val="600"/>
              </a:spcBef>
              <a:buNone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Range of spirit level: +/- 0.3 degrees </a:t>
            </a:r>
          </a:p>
          <a:p>
            <a:pPr marL="6350" indent="0">
              <a:spcBef>
                <a:spcPts val="600"/>
              </a:spcBef>
              <a:buNone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Practical accuracy of sensor applied: +/- 0.3 degrees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02DB0-9AC1-4C49-915C-B25ED44D7C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747" y="1298725"/>
            <a:ext cx="2496669" cy="1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195486"/>
            <a:ext cx="8515926" cy="610791"/>
          </a:xfrm>
        </p:spPr>
        <p:txBody>
          <a:bodyPr/>
          <a:lstStyle/>
          <a:p>
            <a:pPr marL="463550" marR="0" indent="-457200"/>
            <a:r>
              <a:rPr lang="en-US" b="0" dirty="0"/>
              <a:t>Quality of electronic sensor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C7B6C57-929A-426F-9C9F-BE6DBA41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166317"/>
            <a:ext cx="8290412" cy="2557561"/>
          </a:xfrm>
        </p:spPr>
        <p:txBody>
          <a:bodyPr/>
          <a:lstStyle/>
          <a:p>
            <a:pPr marL="463550" indent="-457200">
              <a:spcBef>
                <a:spcPts val="24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Sensor properties affecting resolution: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bit-width, range and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sensitivity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of the sensor</a:t>
            </a:r>
          </a:p>
          <a:p>
            <a:pPr marL="463550" marR="0" indent="-457200">
              <a:spcBef>
                <a:spcPts val="24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Methods to affect precision: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averaging, outlier elimination, noise filtering</a:t>
            </a:r>
          </a:p>
          <a:p>
            <a:pPr marL="463550" indent="-457200">
              <a:spcBef>
                <a:spcPts val="24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Methods to affect accuracy: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Mathematical methods, using multiple sources from different sensors</a:t>
            </a:r>
          </a:p>
          <a:p>
            <a:pPr marL="463550" indent="-457200">
              <a:spcBef>
                <a:spcPts val="24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Sensor sensitivity might not always be constant!!</a:t>
            </a:r>
          </a:p>
        </p:txBody>
      </p:sp>
    </p:spTree>
    <p:extLst>
      <p:ext uri="{BB962C8B-B14F-4D97-AF65-F5344CB8AC3E}">
        <p14:creationId xmlns:p14="http://schemas.microsoft.com/office/powerpoint/2010/main" val="2880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195486"/>
            <a:ext cx="8515926" cy="610791"/>
          </a:xfrm>
        </p:spPr>
        <p:txBody>
          <a:bodyPr/>
          <a:lstStyle/>
          <a:p>
            <a:pPr marL="463550" marR="0" indent="-457200"/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Measuring angles with an accelerometer</a:t>
            </a:r>
            <a:endParaRPr lang="en-US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CE25F3-8F00-4AAB-ABFA-19A675A11119}"/>
              </a:ext>
            </a:extLst>
          </p:cNvPr>
          <p:cNvSpPr txBox="1">
            <a:spLocks/>
          </p:cNvSpPr>
          <p:nvPr/>
        </p:nvSpPr>
        <p:spPr bwMode="auto">
          <a:xfrm>
            <a:off x="317666" y="699542"/>
            <a:ext cx="3562464" cy="38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kern="0" dirty="0">
                <a:latin typeface="Verdana" panose="020B0604030504040204" pitchFamily="34" charset="0"/>
                <a:ea typeface="Verdana" panose="020B0604030504040204" pitchFamily="34" charset="0"/>
              </a:rPr>
              <a:t>Single x-axis Accelerometer:</a:t>
            </a:r>
            <a:endParaRPr lang="en-US" sz="16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8515B6-ED2C-4C89-A71A-B211A5DA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30" y="1350464"/>
            <a:ext cx="3543300" cy="1552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CE1F4-1888-40CB-A5B4-18251D9970D3}"/>
              </a:ext>
            </a:extLst>
          </p:cNvPr>
          <p:cNvSpPr txBox="1">
            <a:spLocks/>
          </p:cNvSpPr>
          <p:nvPr/>
        </p:nvSpPr>
        <p:spPr bwMode="auto">
          <a:xfrm>
            <a:off x="3059832" y="4676271"/>
            <a:ext cx="2232248" cy="38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900" kern="0" dirty="0">
                <a:latin typeface="Verdana" panose="020B0604030504040204" pitchFamily="34" charset="0"/>
                <a:ea typeface="Verdana" panose="020B0604030504040204" pitchFamily="34" charset="0"/>
              </a:rPr>
              <a:t>Figure 1: © Analog Devices Inc.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515207-AE2F-43A0-980A-CD511797DE75}"/>
              </a:ext>
            </a:extLst>
          </p:cNvPr>
          <p:cNvSpPr txBox="1"/>
          <p:nvPr/>
        </p:nvSpPr>
        <p:spPr>
          <a:xfrm>
            <a:off x="2544621" y="3579862"/>
            <a:ext cx="4331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Challenges: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sensitivity around </a:t>
            </a:r>
            <a:r>
              <a:rPr lang="el-GR" sz="1600" dirty="0"/>
              <a:t>ϴ</a:t>
            </a:r>
            <a:r>
              <a:rPr lang="en-US" sz="1600" dirty="0"/>
              <a:t> = +/- 90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Range is limited to +/-90 degrees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12A79D-5F03-4535-9125-0ED7B80D8B3D}"/>
                  </a:ext>
                </a:extLst>
              </p:cNvPr>
              <p:cNvSpPr txBox="1"/>
              <p:nvPr/>
            </p:nvSpPr>
            <p:spPr>
              <a:xfrm>
                <a:off x="336830" y="3170227"/>
                <a:ext cx="1782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𝑥𝑜𝑢𝑡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12A79D-5F03-4535-9125-0ED7B80D8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30" y="3170227"/>
                <a:ext cx="1782924" cy="276999"/>
              </a:xfrm>
              <a:prstGeom prst="rect">
                <a:avLst/>
              </a:prstGeom>
              <a:blipFill>
                <a:blip r:embed="rId3"/>
                <a:stretch>
                  <a:fillRect l="-1024" r="-204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5EE7464-90D0-4E13-9EED-668D60919B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893121"/>
            <a:ext cx="3828998" cy="25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7" y="195486"/>
            <a:ext cx="8515926" cy="610791"/>
          </a:xfrm>
        </p:spPr>
        <p:txBody>
          <a:bodyPr/>
          <a:lstStyle/>
          <a:p>
            <a:pPr marL="463550" marR="0" indent="-457200"/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Measuring angles with an accelerometer</a:t>
            </a:r>
            <a:endParaRPr lang="en-US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CE1F4-1888-40CB-A5B4-18251D9970D3}"/>
              </a:ext>
            </a:extLst>
          </p:cNvPr>
          <p:cNvSpPr txBox="1">
            <a:spLocks/>
          </p:cNvSpPr>
          <p:nvPr/>
        </p:nvSpPr>
        <p:spPr bwMode="auto">
          <a:xfrm>
            <a:off x="3059832" y="4676271"/>
            <a:ext cx="2232248" cy="38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sz="900" kern="0" dirty="0">
                <a:latin typeface="Verdana" panose="020B0604030504040204" pitchFamily="34" charset="0"/>
                <a:ea typeface="Verdana" panose="020B0604030504040204" pitchFamily="34" charset="0"/>
              </a:rPr>
              <a:t>Figure 2: © Analog Devices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FF7E8-8C98-4335-9A8C-22EE5594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0" y="1203598"/>
            <a:ext cx="3384376" cy="15563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A1D26C-146C-4551-91E2-8372875696A1}"/>
              </a:ext>
            </a:extLst>
          </p:cNvPr>
          <p:cNvSpPr txBox="1"/>
          <p:nvPr/>
        </p:nvSpPr>
        <p:spPr>
          <a:xfrm>
            <a:off x="449161" y="2756396"/>
            <a:ext cx="2790056" cy="271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2: Two axis used for tilt sensing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139855-2754-4B35-98AE-08810E86CE0B}"/>
              </a:ext>
            </a:extLst>
          </p:cNvPr>
          <p:cNvSpPr txBox="1"/>
          <p:nvPr/>
        </p:nvSpPr>
        <p:spPr>
          <a:xfrm>
            <a:off x="2544621" y="3579862"/>
            <a:ext cx="4160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Challenges: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sensitivity around </a:t>
            </a:r>
            <a:r>
              <a:rPr lang="el-GR" sz="1600" dirty="0"/>
              <a:t>ϴ</a:t>
            </a:r>
            <a:r>
              <a:rPr lang="en-US" sz="1600" dirty="0"/>
              <a:t> = +/- 0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Range is limited to 90 degrees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BF08B1-E86C-4798-9889-195C7E9BE1F6}"/>
              </a:ext>
            </a:extLst>
          </p:cNvPr>
          <p:cNvSpPr txBox="1">
            <a:spLocks/>
          </p:cNvSpPr>
          <p:nvPr/>
        </p:nvSpPr>
        <p:spPr bwMode="auto">
          <a:xfrm>
            <a:off x="317666" y="699542"/>
            <a:ext cx="3534254" cy="38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0">
              <a:spcBef>
                <a:spcPts val="600"/>
              </a:spcBef>
              <a:buNone/>
            </a:pPr>
            <a:r>
              <a:rPr lang="en-US" kern="0" dirty="0">
                <a:latin typeface="Verdana" panose="020B0604030504040204" pitchFamily="34" charset="0"/>
                <a:ea typeface="Verdana" panose="020B0604030504040204" pitchFamily="34" charset="0"/>
              </a:rPr>
              <a:t>Single y-axis Accelerometer:</a:t>
            </a:r>
            <a:endParaRPr lang="en-US" sz="16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36ED0B-221D-481A-BF29-936622EB3E2A}"/>
                  </a:ext>
                </a:extLst>
              </p:cNvPr>
              <p:cNvSpPr txBox="1"/>
              <p:nvPr/>
            </p:nvSpPr>
            <p:spPr>
              <a:xfrm>
                <a:off x="336830" y="3170227"/>
                <a:ext cx="1821396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𝑦𝑜𝑢𝑡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36ED0B-221D-481A-BF29-936622EB3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30" y="3170227"/>
                <a:ext cx="1821396" cy="298928"/>
              </a:xfrm>
              <a:prstGeom prst="rect">
                <a:avLst/>
              </a:prstGeom>
              <a:blipFill>
                <a:blip r:embed="rId3"/>
                <a:stretch>
                  <a:fillRect l="-1003" r="-2341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31F77FB-7F5C-4F9E-921C-07AC3A5D15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878014"/>
            <a:ext cx="3852136" cy="25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6" y="195486"/>
            <a:ext cx="8829963" cy="610791"/>
          </a:xfrm>
        </p:spPr>
        <p:txBody>
          <a:bodyPr/>
          <a:lstStyle/>
          <a:p>
            <a:pPr marL="463550" marR="0" indent="-457200"/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</a:rPr>
              <a:t>Euler angles (Wikipedia)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51B8-B8AC-4FAE-AEFD-09201716D5D0}"/>
              </a:ext>
            </a:extLst>
          </p:cNvPr>
          <p:cNvSpPr txBox="1"/>
          <p:nvPr/>
        </p:nvSpPr>
        <p:spPr>
          <a:xfrm>
            <a:off x="683568" y="4832597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HMH 04/14/2022</a:t>
            </a:r>
            <a:endParaRPr lang="en-US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1D26C-146C-4551-91E2-8372875696A1}"/>
              </a:ext>
            </a:extLst>
          </p:cNvPr>
          <p:cNvSpPr txBox="1"/>
          <p:nvPr/>
        </p:nvSpPr>
        <p:spPr>
          <a:xfrm>
            <a:off x="2915816" y="4620425"/>
            <a:ext cx="5112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See: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https://en.wikipedia.org/wiki/Euler_angles#Geometric_algebra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ED1CC-525F-410F-83D7-E51D27D31CC4}"/>
              </a:ext>
            </a:extLst>
          </p:cNvPr>
          <p:cNvSpPr txBox="1"/>
          <p:nvPr/>
        </p:nvSpPr>
        <p:spPr>
          <a:xfrm>
            <a:off x="251520" y="3866877"/>
            <a:ext cx="38164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By Euler2.gif: </a:t>
            </a:r>
            <a:r>
              <a:rPr lang="en-US" sz="1050" dirty="0" err="1"/>
              <a:t>Juansemperederivative</a:t>
            </a:r>
            <a:r>
              <a:rPr lang="en-US" sz="1050" dirty="0"/>
              <a:t> work: </a:t>
            </a:r>
            <a:r>
              <a:rPr lang="en-US" sz="1050" dirty="0" err="1"/>
              <a:t>Xavax</a:t>
            </a:r>
            <a:r>
              <a:rPr lang="en-US" sz="1050" dirty="0"/>
              <a:t> - This file was derived from: Euler2.gif:, CC BY-SA 3.0, https://commons.wikimedia.org/w/index.php?curid=24338647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546F835-72BC-4101-8291-5C1EEBE502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37" y="1684787"/>
            <a:ext cx="2218667" cy="2098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19C077-3D59-4039-9E0D-A5F6AA827BAF}"/>
              </a:ext>
            </a:extLst>
          </p:cNvPr>
          <p:cNvSpPr txBox="1"/>
          <p:nvPr/>
        </p:nvSpPr>
        <p:spPr>
          <a:xfrm>
            <a:off x="4716016" y="3866877"/>
            <a:ext cx="3744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By </a:t>
            </a:r>
            <a:r>
              <a:rPr lang="en-US" sz="1050" dirty="0" err="1"/>
              <a:t>Juansempere</a:t>
            </a:r>
            <a:r>
              <a:rPr lang="en-US" sz="1050" dirty="0"/>
              <a:t> - Own work, CC BY-SA 4.0, https://commons.wikimedia.org/w/index.php?curid=6767281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B6FB93C-2A6B-491E-A6C0-6FE6BC6876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6016" y="1684787"/>
            <a:ext cx="1983452" cy="20980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DB4620-D30F-45C0-9071-23178A0E6471}"/>
              </a:ext>
            </a:extLst>
          </p:cNvPr>
          <p:cNvSpPr txBox="1"/>
          <p:nvPr/>
        </p:nvSpPr>
        <p:spPr>
          <a:xfrm>
            <a:off x="251520" y="534115"/>
            <a:ext cx="851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Any target orientation can be reached, starting from a known reference orientation, using a specific sequence of intrinsic rotations, whose magnitudes are the Euler angles of the target orientation.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2020_T3Europe 16x9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2020_T3Europe 16x9</Template>
  <TotalTime>11863</TotalTime>
  <Words>819</Words>
  <Application>Microsoft Office PowerPoint</Application>
  <PresentationFormat>On-screen Show (16:9)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Verdana</vt:lpstr>
      <vt:lpstr>2020_T3Europe 16x9</vt:lpstr>
      <vt:lpstr>Applied Mathematics – a tribute to Leonhard Euler’s 315th birthday</vt:lpstr>
      <vt:lpstr>Measuring angles with the help of gravity</vt:lpstr>
      <vt:lpstr>Definitions: Accuracy, Precision, Resolution</vt:lpstr>
      <vt:lpstr>Accuracy, Precision, Resolution</vt:lpstr>
      <vt:lpstr>Measuring angles with the help of gravity</vt:lpstr>
      <vt:lpstr>Quality of electronic sensor measurements</vt:lpstr>
      <vt:lpstr>Measuring angles with an accelerometer</vt:lpstr>
      <vt:lpstr>Measuring angles with an accelerometer</vt:lpstr>
      <vt:lpstr>Euler angles (Wikipedia)</vt:lpstr>
      <vt:lpstr>Sensor fusion based on Euler angles</vt:lpstr>
      <vt:lpstr>Summary – key learnings</vt:lpstr>
      <vt:lpstr>Helpful links</vt:lpstr>
      <vt:lpstr>Sensor fusion to enhance accuracy</vt:lpstr>
    </vt:vector>
  </TitlesOfParts>
  <Company>Texas Instruments,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Webinar 27.3.2020</dc:title>
  <dc:creator>Griebel, Stephan J.</dc:creator>
  <cp:lastModifiedBy>Hans-M. Hilbig</cp:lastModifiedBy>
  <cp:revision>359</cp:revision>
  <cp:lastPrinted>2020-10-14T18:15:19Z</cp:lastPrinted>
  <dcterms:created xsi:type="dcterms:W3CDTF">2020-03-27T14:44:37Z</dcterms:created>
  <dcterms:modified xsi:type="dcterms:W3CDTF">2022-04-13T14:54:55Z</dcterms:modified>
</cp:coreProperties>
</file>