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57" r:id="rId3"/>
    <p:sldId id="256" r:id="rId4"/>
    <p:sldId id="265" r:id="rId5"/>
    <p:sldId id="261" r:id="rId6"/>
    <p:sldId id="267" r:id="rId7"/>
    <p:sldId id="266" r:id="rId8"/>
    <p:sldId id="268" r:id="rId9"/>
    <p:sldId id="262" r:id="rId10"/>
    <p:sldId id="263" r:id="rId11"/>
    <p:sldId id="277" r:id="rId12"/>
    <p:sldId id="276" r:id="rId13"/>
    <p:sldId id="278" r:id="rId14"/>
    <p:sldId id="284" r:id="rId15"/>
    <p:sldId id="271" r:id="rId16"/>
    <p:sldId id="270" r:id="rId17"/>
    <p:sldId id="272" r:id="rId18"/>
    <p:sldId id="280" r:id="rId19"/>
    <p:sldId id="282" r:id="rId20"/>
    <p:sldId id="279" r:id="rId21"/>
    <p:sldId id="260" r:id="rId22"/>
    <p:sldId id="269" r:id="rId23"/>
    <p:sldId id="283" r:id="rId24"/>
    <p:sldId id="259" r:id="rId25"/>
    <p:sldId id="273" r:id="rId26"/>
    <p:sldId id="274" r:id="rId27"/>
    <p:sldId id="2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7" autoAdjust="0"/>
    <p:restoredTop sz="84906" autoAdjust="0"/>
  </p:normalViewPr>
  <p:slideViewPr>
    <p:cSldViewPr snapToGrid="0">
      <p:cViewPr varScale="1">
        <p:scale>
          <a:sx n="78" d="100"/>
          <a:sy n="78" d="100"/>
        </p:scale>
        <p:origin x="582" y="90"/>
      </p:cViewPr>
      <p:guideLst/>
    </p:cSldViewPr>
  </p:slideViewPr>
  <p:outlineViewPr>
    <p:cViewPr>
      <p:scale>
        <a:sx n="33" d="100"/>
        <a:sy n="33" d="100"/>
      </p:scale>
      <p:origin x="0" y="-2856"/>
    </p:cViewPr>
  </p:outlineViewPr>
  <p:notesTextViewPr>
    <p:cViewPr>
      <p:scale>
        <a:sx n="1" d="1"/>
        <a:sy n="1" d="1"/>
      </p:scale>
      <p:origin x="0" y="0"/>
    </p:cViewPr>
  </p:notesText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0FA08-6578-427C-960E-31F453C81458}" type="datetimeFigureOut">
              <a:rPr lang="en-GB" smtClean="0"/>
              <a:t>30/03/2020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AEED5-94C1-487A-919C-C178547F4D8C}" type="slidenum">
              <a:rPr lang="en-GB" smtClean="0"/>
              <a:t>‹#›</a:t>
            </a:fld>
            <a:endParaRPr lang="en-GB"/>
          </a:p>
        </p:txBody>
      </p:sp>
    </p:spTree>
    <p:extLst>
      <p:ext uri="{BB962C8B-B14F-4D97-AF65-F5344CB8AC3E}">
        <p14:creationId xmlns:p14="http://schemas.microsoft.com/office/powerpoint/2010/main" val="419283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non-exclusive list of questions we should be asking ourselves as teachers.  Certainly as providers</a:t>
            </a:r>
            <a:r>
              <a:rPr lang="en-GB" baseline="0" dirty="0" smtClean="0"/>
              <a:t> of CPD I consider such questions essential, but they are rarely considered.  What follows considers why we might teach about friction.  What is the accepted scientific truth about friction and a way of teaching through cognitive challenge.  The cognitive challenge to teachers is to undo their preconceptions about the nature of force and friction.</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2</a:t>
            </a:fld>
            <a:endParaRPr lang="en-GB"/>
          </a:p>
        </p:txBody>
      </p:sp>
    </p:spTree>
    <p:extLst>
      <p:ext uri="{BB962C8B-B14F-4D97-AF65-F5344CB8AC3E}">
        <p14:creationId xmlns:p14="http://schemas.microsoft.com/office/powerpoint/2010/main" val="2919905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to verify the claim cardboard mats ( or polystyrene</a:t>
            </a:r>
            <a:r>
              <a:rPr lang="en-GB" baseline="0" dirty="0" smtClean="0"/>
              <a:t> tiles) of different sizes are used to drag loads across the table and measure the frictional force.  If the claim is true then friction should be greater for the larger mats.</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13</a:t>
            </a:fld>
            <a:endParaRPr lang="en-GB"/>
          </a:p>
        </p:txBody>
      </p:sp>
    </p:spTree>
    <p:extLst>
      <p:ext uri="{BB962C8B-B14F-4D97-AF65-F5344CB8AC3E}">
        <p14:creationId xmlns:p14="http://schemas.microsoft.com/office/powerpoint/2010/main" val="366022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to verify the claim cardboard mats ( or polystyrene</a:t>
            </a:r>
            <a:r>
              <a:rPr lang="en-GB" baseline="0" dirty="0" smtClean="0"/>
              <a:t> tiles) of different sizes are used to drag loads across the table and measure the frictional force.  If the claim is true then friction should be greater for the larger mats.</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14</a:t>
            </a:fld>
            <a:endParaRPr lang="en-GB"/>
          </a:p>
        </p:txBody>
      </p:sp>
    </p:spTree>
    <p:extLst>
      <p:ext uri="{BB962C8B-B14F-4D97-AF65-F5344CB8AC3E}">
        <p14:creationId xmlns:p14="http://schemas.microsoft.com/office/powerpoint/2010/main" val="211484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fact the results are the same for the different sized mats.  For any one size </a:t>
            </a:r>
            <a:r>
              <a:rPr lang="en-GB" dirty="0" err="1" smtClean="0"/>
              <a:t>Amonton’s</a:t>
            </a:r>
            <a:r>
              <a:rPr lang="en-GB" dirty="0" smtClean="0"/>
              <a:t> first law holds but by and large the friction force for a given load is</a:t>
            </a:r>
            <a:r>
              <a:rPr lang="en-GB" baseline="0" dirty="0" smtClean="0"/>
              <a:t> independent of the are of contact.  This is </a:t>
            </a:r>
            <a:r>
              <a:rPr lang="en-GB" baseline="0" dirty="0" err="1" smtClean="0"/>
              <a:t>Amonton’s</a:t>
            </a:r>
            <a:r>
              <a:rPr lang="en-GB" baseline="0" dirty="0" smtClean="0"/>
              <a:t> second law and suggests that wide tyres will not provide any greater friction force.</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15</a:t>
            </a:fld>
            <a:endParaRPr lang="en-GB"/>
          </a:p>
        </p:txBody>
      </p:sp>
    </p:spTree>
    <p:extLst>
      <p:ext uri="{BB962C8B-B14F-4D97-AF65-F5344CB8AC3E}">
        <p14:creationId xmlns:p14="http://schemas.microsoft.com/office/powerpoint/2010/main" val="3177371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Formula one cars are limited to width of tyre by rules.  Good drivers attempt to reduce rate of wear through good cornering etc.</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16</a:t>
            </a:fld>
            <a:endParaRPr lang="en-GB"/>
          </a:p>
        </p:txBody>
      </p:sp>
    </p:spTree>
    <p:extLst>
      <p:ext uri="{BB962C8B-B14F-4D97-AF65-F5344CB8AC3E}">
        <p14:creationId xmlns:p14="http://schemas.microsoft.com/office/powerpoint/2010/main" val="2305419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discussion with students is critical to alter their</a:t>
            </a:r>
            <a:r>
              <a:rPr lang="en-GB" baseline="0" dirty="0" smtClean="0"/>
              <a:t> perceived notions of friction wide tyres and stopping distance.  Stopping distances are the same for all vehicles if correctly loaded.  The only force bringing a vehicle to a stop is friction between tyre and road and is independent of area of contact.  It also does not depend on the weight of the vehicle as the friction available is proportional to the weight! So Lamborghini and Morris Minor both have the same stopping distance from the same speed.  Lorry and car both have the same stopping distance from the same speed!</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17</a:t>
            </a:fld>
            <a:endParaRPr lang="en-GB"/>
          </a:p>
        </p:txBody>
      </p:sp>
    </p:spTree>
    <p:extLst>
      <p:ext uri="{BB962C8B-B14F-4D97-AF65-F5344CB8AC3E}">
        <p14:creationId xmlns:p14="http://schemas.microsoft.com/office/powerpoint/2010/main" val="2460402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forward direction to the right in the image, the TI Rover is a front</a:t>
            </a:r>
            <a:r>
              <a:rPr lang="en-GB" baseline="0" dirty="0" smtClean="0"/>
              <a:t>-wheel drive vehicle and measured friction is less than in the reverse direction to the left, where the TI Rover behaves as rear-wheel drive vehicle.  When driven it can be held by a force meter with the wheels spinning and so the friction can be measured in both directions. Typically the friction when rear wheel driven is 30% greater.  The motors will disconnect and the program will abort if the wheels stall, this is a good thing!</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18</a:t>
            </a:fld>
            <a:endParaRPr lang="en-GB"/>
          </a:p>
        </p:txBody>
      </p:sp>
    </p:spTree>
    <p:extLst>
      <p:ext uri="{BB962C8B-B14F-4D97-AF65-F5344CB8AC3E}">
        <p14:creationId xmlns:p14="http://schemas.microsoft.com/office/powerpoint/2010/main" val="614185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Friction is the only force which accelerates</a:t>
            </a:r>
            <a:r>
              <a:rPr lang="en-GB" baseline="0" dirty="0" smtClean="0"/>
              <a:t> the vehicle. It provides a clock-wise turning moment (or torque) around the centre of gravity. This results in the front wheels lifting and the rear wheels being pressed down.  This in turn means the normal force between tyres and road is increased at the back and decreased at the front, as shown.  There is therefore more friction available to a rear-wheel drive vehicle than a front-wheel drive.  The normal force at the front could become zero in the case of a rear-wheel drive vehicle resulting in the now familiar ‘wheelie’.</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19</a:t>
            </a:fld>
            <a:endParaRPr lang="en-GB"/>
          </a:p>
        </p:txBody>
      </p:sp>
    </p:spTree>
    <p:extLst>
      <p:ext uri="{BB962C8B-B14F-4D97-AF65-F5344CB8AC3E}">
        <p14:creationId xmlns:p14="http://schemas.microsoft.com/office/powerpoint/2010/main" val="3246555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20</a:t>
            </a:fld>
            <a:endParaRPr lang="en-GB"/>
          </a:p>
        </p:txBody>
      </p:sp>
    </p:spTree>
    <p:extLst>
      <p:ext uri="{BB962C8B-B14F-4D97-AF65-F5344CB8AC3E}">
        <p14:creationId xmlns:p14="http://schemas.microsoft.com/office/powerpoint/2010/main" val="2643823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21</a:t>
            </a:fld>
            <a:endParaRPr lang="en-GB"/>
          </a:p>
        </p:txBody>
      </p:sp>
    </p:spTree>
    <p:extLst>
      <p:ext uri="{BB962C8B-B14F-4D97-AF65-F5344CB8AC3E}">
        <p14:creationId xmlns:p14="http://schemas.microsoft.com/office/powerpoint/2010/main" val="4164822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22</a:t>
            </a:fld>
            <a:endParaRPr lang="en-GB"/>
          </a:p>
        </p:txBody>
      </p:sp>
    </p:spTree>
    <p:extLst>
      <p:ext uri="{BB962C8B-B14F-4D97-AF65-F5344CB8AC3E}">
        <p14:creationId xmlns:p14="http://schemas.microsoft.com/office/powerpoint/2010/main" val="292509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does driving force mean?  Thrust is reserved for rockets and jets.  The best is the car at the bottom, but here traction (or the friction force) should</a:t>
            </a:r>
            <a:r>
              <a:rPr lang="en-GB" baseline="0" dirty="0" smtClean="0"/>
              <a:t> be in the surface of the road and resistance force due to air is called drag.  Reactive forces are better called support forces. The friction between tyres and road acts in the forward direction and is responsible for the motion of the car!</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5</a:t>
            </a:fld>
            <a:endParaRPr lang="en-GB"/>
          </a:p>
        </p:txBody>
      </p:sp>
    </p:spTree>
    <p:extLst>
      <p:ext uri="{BB962C8B-B14F-4D97-AF65-F5344CB8AC3E}">
        <p14:creationId xmlns:p14="http://schemas.microsoft.com/office/powerpoint/2010/main" val="4053085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Friction must be in the plane of the floor and the push starting from the man’s hands</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23</a:t>
            </a:fld>
            <a:endParaRPr lang="en-GB"/>
          </a:p>
        </p:txBody>
      </p:sp>
    </p:spTree>
    <p:extLst>
      <p:ext uri="{BB962C8B-B14F-4D97-AF65-F5344CB8AC3E}">
        <p14:creationId xmlns:p14="http://schemas.microsoft.com/office/powerpoint/2010/main" val="4172391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weight starting from the middle of the box and pull to the right starting from the man’s hands,</a:t>
            </a:r>
            <a:r>
              <a:rPr lang="en-GB" baseline="0" dirty="0" smtClean="0"/>
              <a:t> as well as the push from the floor starting from a point between the weight and the near edge of the box to the man.</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24</a:t>
            </a:fld>
            <a:endParaRPr lang="en-GB"/>
          </a:p>
        </p:txBody>
      </p:sp>
    </p:spTree>
    <p:extLst>
      <p:ext uri="{BB962C8B-B14F-4D97-AF65-F5344CB8AC3E}">
        <p14:creationId xmlns:p14="http://schemas.microsoft.com/office/powerpoint/2010/main" val="1843272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Should look</a:t>
            </a:r>
            <a:r>
              <a:rPr lang="en-GB" baseline="0" dirty="0" smtClean="0"/>
              <a:t> </a:t>
            </a:r>
            <a:r>
              <a:rPr lang="en-GB" dirty="0" smtClean="0"/>
              <a:t>same as previous, except the push from the floor is as far to the right as possible.</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25</a:t>
            </a:fld>
            <a:endParaRPr lang="en-GB"/>
          </a:p>
        </p:txBody>
      </p:sp>
    </p:spTree>
    <p:extLst>
      <p:ext uri="{BB962C8B-B14F-4D97-AF65-F5344CB8AC3E}">
        <p14:creationId xmlns:p14="http://schemas.microsoft.com/office/powerpoint/2010/main" val="3874050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supporting force when on the point of tipping over must be as far to the right of the box as possible.  The supporting force moves to the right because the anticlockwise couple provided by weight and support must equal the clockwise couple provided by push and friction</a:t>
            </a:r>
            <a:r>
              <a:rPr lang="en-GB" baseline="0" dirty="0" smtClean="0"/>
              <a:t>.  This is only clear when force arrows are drawn in the correct places.</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26</a:t>
            </a:fld>
            <a:endParaRPr lang="en-GB"/>
          </a:p>
        </p:txBody>
      </p:sp>
    </p:spTree>
    <p:extLst>
      <p:ext uri="{BB962C8B-B14F-4D97-AF65-F5344CB8AC3E}">
        <p14:creationId xmlns:p14="http://schemas.microsoft.com/office/powerpoint/2010/main" val="25075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Drag is the green arrow to the right.</a:t>
            </a:r>
            <a:r>
              <a:rPr lang="en-GB" baseline="0" dirty="0" smtClean="0"/>
              <a:t> The friction force to the left is much larger than the drag so this car is accelerating to the left.  </a:t>
            </a:r>
          </a:p>
          <a:p>
            <a:r>
              <a:rPr lang="en-GB" baseline="0" dirty="0" smtClean="0"/>
              <a:t>(Note for slide 22, that the result of the large friction force is a large supporting force on the rear wheels because the car is being rotated clockwise.  The supporting force on the front wheels has reduced and so the familiar lift of the front and dip at the back occurs)</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6</a:t>
            </a:fld>
            <a:endParaRPr lang="en-GB"/>
          </a:p>
        </p:txBody>
      </p:sp>
    </p:spTree>
    <p:extLst>
      <p:ext uri="{BB962C8B-B14F-4D97-AF65-F5344CB8AC3E}">
        <p14:creationId xmlns:p14="http://schemas.microsoft.com/office/powerpoint/2010/main" val="153947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these statements taken from school text books are wrong.  If the car was</a:t>
            </a:r>
            <a:r>
              <a:rPr lang="en-GB" baseline="0" dirty="0" smtClean="0"/>
              <a:t> slowing down the diagram would be correct except that the friction should lie in the surface of the road.  Hence friction may oppose the motion but not always!  Whether or not “friction opposes motion” depends on which surface you are referring to.  The only force enabling a car to accelerate forwards is the friction force between tyre and road (there is also a friction force on the road in the opposite direction!). As we shall see later the tread on a tyre has a very specific purpose and it is not to increase friction!</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7</a:t>
            </a:fld>
            <a:endParaRPr lang="en-GB"/>
          </a:p>
        </p:txBody>
      </p:sp>
    </p:spTree>
    <p:extLst>
      <p:ext uri="{BB962C8B-B14F-4D97-AF65-F5344CB8AC3E}">
        <p14:creationId xmlns:p14="http://schemas.microsoft.com/office/powerpoint/2010/main" val="236710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Too close?</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8</a:t>
            </a:fld>
            <a:endParaRPr lang="en-GB"/>
          </a:p>
        </p:txBody>
      </p:sp>
    </p:spTree>
    <p:extLst>
      <p:ext uri="{BB962C8B-B14F-4D97-AF65-F5344CB8AC3E}">
        <p14:creationId xmlns:p14="http://schemas.microsoft.com/office/powerpoint/2010/main" val="2486908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units here are not important.  Suffice</a:t>
            </a:r>
            <a:r>
              <a:rPr lang="en-GB" baseline="0" dirty="0" smtClean="0"/>
              <a:t> to say that no mention of tread, size of the vehicle or width of tyre is made in these typical stopping distance tables.</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9</a:t>
            </a:fld>
            <a:endParaRPr lang="en-GB"/>
          </a:p>
        </p:txBody>
      </p:sp>
    </p:spTree>
    <p:extLst>
      <p:ext uri="{BB962C8B-B14F-4D97-AF65-F5344CB8AC3E}">
        <p14:creationId xmlns:p14="http://schemas.microsoft.com/office/powerpoint/2010/main" val="3497501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typical diagram to illustrate the origin of friction.  Friction is proportional to the normal force between the surfaces, but why?  Devise a scientific model which results in </a:t>
            </a:r>
            <a:r>
              <a:rPr lang="en-GB" baseline="0" dirty="0" err="1" smtClean="0"/>
              <a:t>Amonton’s</a:t>
            </a:r>
            <a:r>
              <a:rPr lang="en-GB" baseline="0" dirty="0" smtClean="0"/>
              <a:t> first law.</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10</a:t>
            </a:fld>
            <a:endParaRPr lang="en-GB"/>
          </a:p>
        </p:txBody>
      </p:sp>
    </p:spTree>
    <p:extLst>
      <p:ext uri="{BB962C8B-B14F-4D97-AF65-F5344CB8AC3E}">
        <p14:creationId xmlns:p14="http://schemas.microsoft.com/office/powerpoint/2010/main" val="142992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Using the force meter it is easy to show the point at which a pulled object just begins to slip.  At the point of slipping the object moves and it is easy to imagine that once moving,</a:t>
            </a:r>
            <a:r>
              <a:rPr lang="en-GB" baseline="0" dirty="0" smtClean="0"/>
              <a:t> the asperities are easier to break or it is easier for one surface to “lift” over the asperities on the other surface.  Static friction is important for car tyres, once sliding (or skidding ) begins the rubber will melt so the car now slides on a film of liquid rubber, very little friction available!</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11</a:t>
            </a:fld>
            <a:endParaRPr lang="en-GB"/>
          </a:p>
        </p:txBody>
      </p:sp>
    </p:spTree>
    <p:extLst>
      <p:ext uri="{BB962C8B-B14F-4D97-AF65-F5344CB8AC3E}">
        <p14:creationId xmlns:p14="http://schemas.microsoft.com/office/powerpoint/2010/main" val="3523263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cognitive challenge to students</a:t>
            </a:r>
            <a:r>
              <a:rPr lang="en-GB" baseline="0" dirty="0" smtClean="0"/>
              <a:t> is to ask why manufacturers produce wide car tyres.  They will answer “to increase friction”.  The response is “how do we know that?”</a:t>
            </a:r>
            <a:endParaRPr lang="en-GB" dirty="0"/>
          </a:p>
        </p:txBody>
      </p:sp>
      <p:sp>
        <p:nvSpPr>
          <p:cNvPr id="4" name="Slide Number Placeholder 3"/>
          <p:cNvSpPr>
            <a:spLocks noGrp="1"/>
          </p:cNvSpPr>
          <p:nvPr>
            <p:ph type="sldNum" sz="quarter" idx="10"/>
          </p:nvPr>
        </p:nvSpPr>
        <p:spPr/>
        <p:txBody>
          <a:bodyPr/>
          <a:lstStyle/>
          <a:p>
            <a:fld id="{5ADAEED5-94C1-487A-919C-C178547F4D8C}" type="slidenum">
              <a:rPr lang="en-GB" smtClean="0"/>
              <a:t>12</a:t>
            </a:fld>
            <a:endParaRPr lang="en-GB"/>
          </a:p>
        </p:txBody>
      </p:sp>
    </p:spTree>
    <p:extLst>
      <p:ext uri="{BB962C8B-B14F-4D97-AF65-F5344CB8AC3E}">
        <p14:creationId xmlns:p14="http://schemas.microsoft.com/office/powerpoint/2010/main" val="27444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A76853-587F-482B-BE9D-828D9381A35A}"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C6F00D-FB3B-4556-B917-7ADAF8291EBB}" type="slidenum">
              <a:rPr lang="en-GB" smtClean="0"/>
              <a:t>‹#›</a:t>
            </a:fld>
            <a:endParaRPr lang="en-GB"/>
          </a:p>
        </p:txBody>
      </p:sp>
    </p:spTree>
    <p:extLst>
      <p:ext uri="{BB962C8B-B14F-4D97-AF65-F5344CB8AC3E}">
        <p14:creationId xmlns:p14="http://schemas.microsoft.com/office/powerpoint/2010/main" val="319491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A76853-587F-482B-BE9D-828D9381A35A}"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C6F00D-FB3B-4556-B917-7ADAF8291EBB}" type="slidenum">
              <a:rPr lang="en-GB" smtClean="0"/>
              <a:t>‹#›</a:t>
            </a:fld>
            <a:endParaRPr lang="en-GB"/>
          </a:p>
        </p:txBody>
      </p:sp>
    </p:spTree>
    <p:extLst>
      <p:ext uri="{BB962C8B-B14F-4D97-AF65-F5344CB8AC3E}">
        <p14:creationId xmlns:p14="http://schemas.microsoft.com/office/powerpoint/2010/main" val="949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A76853-587F-482B-BE9D-828D9381A35A}"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C6F00D-FB3B-4556-B917-7ADAF8291EBB}" type="slidenum">
              <a:rPr lang="en-GB" smtClean="0"/>
              <a:t>‹#›</a:t>
            </a:fld>
            <a:endParaRPr lang="en-GB"/>
          </a:p>
        </p:txBody>
      </p:sp>
    </p:spTree>
    <p:extLst>
      <p:ext uri="{BB962C8B-B14F-4D97-AF65-F5344CB8AC3E}">
        <p14:creationId xmlns:p14="http://schemas.microsoft.com/office/powerpoint/2010/main" val="777552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12" name="Rectangle 2"/>
          <p:cNvSpPr>
            <a:spLocks noGrp="1" noChangeArrowheads="1"/>
          </p:cNvSpPr>
          <p:nvPr>
            <p:ph type="ctrTitle"/>
          </p:nvPr>
        </p:nvSpPr>
        <p:spPr>
          <a:xfrm>
            <a:off x="457200" y="685801"/>
            <a:ext cx="11277600" cy="643467"/>
          </a:xfrm>
        </p:spPr>
        <p:txBody>
          <a:bodyPr lIns="0" bIns="0" anchor="b" anchorCtr="0"/>
          <a:lstStyle>
            <a:lvl1pPr>
              <a:defRPr sz="4400">
                <a:solidFill>
                  <a:schemeClr val="tx2"/>
                </a:solidFill>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46937" y="1517075"/>
            <a:ext cx="11277600" cy="684260"/>
          </a:xfrm>
          <a:ln/>
        </p:spPr>
        <p:txBody>
          <a:bodyPr lIns="0" tIns="0" rIns="0"/>
          <a:lstStyle>
            <a:lvl1pPr marL="0" indent="0">
              <a:buFontTx/>
              <a:buNone/>
              <a:defRPr b="1"/>
            </a:lvl1pPr>
          </a:lstStyle>
          <a:p>
            <a:r>
              <a:rPr lang="en-US" smtClean="0"/>
              <a:t>Click to edit Master subtitle style</a:t>
            </a:r>
            <a:endParaRPr lang="en-US" dirty="0"/>
          </a:p>
        </p:txBody>
      </p:sp>
      <p:pic>
        <p:nvPicPr>
          <p:cNvPr id="8" name="Picture 7" descr="T3Europe-network-art-no-bkgnd.png"/>
          <p:cNvPicPr>
            <a:picLocks noChangeAspect="1"/>
          </p:cNvPicPr>
          <p:nvPr/>
        </p:nvPicPr>
        <p:blipFill rotWithShape="1">
          <a:blip r:embed="rId2">
            <a:extLst>
              <a:ext uri="{28A0092B-C50C-407E-A947-70E740481C1C}">
                <a14:useLocalDpi xmlns:a14="http://schemas.microsoft.com/office/drawing/2010/main" val="0"/>
              </a:ext>
            </a:extLst>
          </a:blip>
          <a:srcRect t="20290" b="29400"/>
          <a:stretch/>
        </p:blipFill>
        <p:spPr>
          <a:xfrm>
            <a:off x="-160039" y="2276872"/>
            <a:ext cx="12477427" cy="3291840"/>
          </a:xfrm>
          <a:prstGeom prst="rect">
            <a:avLst/>
          </a:prstGeom>
        </p:spPr>
      </p:pic>
      <p:sp>
        <p:nvSpPr>
          <p:cNvPr id="9" name="Rectangle 6"/>
          <p:cNvSpPr>
            <a:spLocks noGrp="1" noChangeArrowheads="1"/>
          </p:cNvSpPr>
          <p:nvPr>
            <p:ph type="sldNum" sz="quarter" idx="4"/>
          </p:nvPr>
        </p:nvSpPr>
        <p:spPr bwMode="auto">
          <a:xfrm>
            <a:off x="10961541" y="6451337"/>
            <a:ext cx="868083"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933"/>
            </a:lvl1pPr>
          </a:lstStyle>
          <a:p>
            <a:fld id="{F161BFE7-F3E6-421C-A3DC-3AC6C555EAB2}" type="slidenum">
              <a:rPr lang="de-DE" smtClean="0">
                <a:solidFill>
                  <a:srgbClr val="000000"/>
                </a:solidFill>
              </a:rPr>
              <a:pPr/>
              <a:t>‹#›</a:t>
            </a:fld>
            <a:endParaRPr lang="de-DE" dirty="0">
              <a:solidFill>
                <a:srgbClr val="000000"/>
              </a:solidFill>
            </a:endParaRPr>
          </a:p>
        </p:txBody>
      </p:sp>
    </p:spTree>
    <p:extLst>
      <p:ext uri="{BB962C8B-B14F-4D97-AF65-F5344CB8AC3E}">
        <p14:creationId xmlns:p14="http://schemas.microsoft.com/office/powerpoint/2010/main" val="23870211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12" name="Rectangle 2"/>
          <p:cNvSpPr>
            <a:spLocks noGrp="1" noChangeArrowheads="1"/>
          </p:cNvSpPr>
          <p:nvPr>
            <p:ph type="ctrTitle"/>
          </p:nvPr>
        </p:nvSpPr>
        <p:spPr>
          <a:xfrm>
            <a:off x="457200" y="685801"/>
            <a:ext cx="11277600" cy="643467"/>
          </a:xfrm>
        </p:spPr>
        <p:txBody>
          <a:bodyPr lIns="0" bIns="0" anchor="b" anchorCtr="0"/>
          <a:lstStyle>
            <a:lvl1pPr>
              <a:defRPr sz="4400">
                <a:solidFill>
                  <a:schemeClr val="tx2"/>
                </a:solidFill>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46937" y="1517075"/>
            <a:ext cx="11277600" cy="684260"/>
          </a:xfrm>
          <a:ln/>
        </p:spPr>
        <p:txBody>
          <a:bodyPr lIns="0" tIns="0" rIns="0"/>
          <a:lstStyle>
            <a:lvl1pPr marL="0" indent="0">
              <a:buFontTx/>
              <a:buNone/>
              <a:defRPr b="1"/>
            </a:lvl1pPr>
          </a:lstStyle>
          <a:p>
            <a:r>
              <a:rPr lang="en-US" smtClean="0"/>
              <a:t>Click to edit Master subtitle style</a:t>
            </a:r>
            <a:endParaRPr lang="en-US"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5337" r="12023"/>
          <a:stretch/>
        </p:blipFill>
        <p:spPr>
          <a:xfrm>
            <a:off x="0" y="2276872"/>
            <a:ext cx="12192000" cy="3291840"/>
          </a:xfrm>
          <a:prstGeom prst="rect">
            <a:avLst/>
          </a:prstGeom>
          <a:ln>
            <a:noFill/>
          </a:ln>
        </p:spPr>
      </p:pic>
      <p:pic>
        <p:nvPicPr>
          <p:cNvPr id="14" name="Picture 13" descr="T3Concept_Art_OrigPeople_rev_v3_nobkgnd.eps"/>
          <p:cNvPicPr>
            <a:picLocks noChangeAspect="1"/>
          </p:cNvPicPr>
          <p:nvPr/>
        </p:nvPicPr>
        <p:blipFill rotWithShape="1">
          <a:blip r:embed="rId3">
            <a:extLst>
              <a:ext uri="{28A0092B-C50C-407E-A947-70E740481C1C}">
                <a14:useLocalDpi xmlns:a14="http://schemas.microsoft.com/office/drawing/2010/main" val="0"/>
              </a:ext>
            </a:extLst>
          </a:blip>
          <a:srcRect l="1203" t="20098" r="610" b="29275"/>
          <a:stretch/>
        </p:blipFill>
        <p:spPr>
          <a:xfrm>
            <a:off x="6773" y="2276873"/>
            <a:ext cx="12192000" cy="3297020"/>
          </a:xfrm>
          <a:prstGeom prst="rect">
            <a:avLst/>
          </a:prstGeom>
        </p:spPr>
      </p:pic>
      <p:sp>
        <p:nvSpPr>
          <p:cNvPr id="15" name="Rectangle 6"/>
          <p:cNvSpPr>
            <a:spLocks noGrp="1" noChangeArrowheads="1"/>
          </p:cNvSpPr>
          <p:nvPr>
            <p:ph type="sldNum" sz="quarter" idx="4"/>
          </p:nvPr>
        </p:nvSpPr>
        <p:spPr bwMode="auto">
          <a:xfrm>
            <a:off x="10961541" y="6451337"/>
            <a:ext cx="868083"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933"/>
            </a:lvl1pPr>
          </a:lstStyle>
          <a:p>
            <a:fld id="{F161BFE7-F3E6-421C-A3DC-3AC6C555EAB2}" type="slidenum">
              <a:rPr lang="de-DE" smtClean="0">
                <a:solidFill>
                  <a:srgbClr val="000000"/>
                </a:solidFill>
              </a:rPr>
              <a:pPr/>
              <a:t>‹#›</a:t>
            </a:fld>
            <a:endParaRPr lang="de-DE" dirty="0">
              <a:solidFill>
                <a:srgbClr val="000000"/>
              </a:solidFill>
            </a:endParaRPr>
          </a:p>
        </p:txBody>
      </p:sp>
    </p:spTree>
    <p:extLst>
      <p:ext uri="{BB962C8B-B14F-4D97-AF65-F5344CB8AC3E}">
        <p14:creationId xmlns:p14="http://schemas.microsoft.com/office/powerpoint/2010/main" val="20700472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12" name="Rectangle 2"/>
          <p:cNvSpPr>
            <a:spLocks noGrp="1" noChangeArrowheads="1"/>
          </p:cNvSpPr>
          <p:nvPr>
            <p:ph type="ctrTitle"/>
          </p:nvPr>
        </p:nvSpPr>
        <p:spPr>
          <a:xfrm>
            <a:off x="457200" y="685801"/>
            <a:ext cx="11277600" cy="643467"/>
          </a:xfrm>
        </p:spPr>
        <p:txBody>
          <a:bodyPr lIns="0" bIns="0" anchor="b" anchorCtr="0"/>
          <a:lstStyle>
            <a:lvl1pPr>
              <a:defRPr sz="4400">
                <a:solidFill>
                  <a:schemeClr val="tx2"/>
                </a:solidFill>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46937" y="1517075"/>
            <a:ext cx="11277600" cy="684260"/>
          </a:xfrm>
          <a:ln/>
        </p:spPr>
        <p:txBody>
          <a:bodyPr lIns="0" tIns="0" rIns="0"/>
          <a:lstStyle>
            <a:lvl1pPr marL="0" indent="0">
              <a:buFontTx/>
              <a:buNone/>
              <a:defRPr b="1"/>
            </a:lvl1pPr>
          </a:lstStyle>
          <a:p>
            <a:r>
              <a:rPr lang="en-US" smtClean="0"/>
              <a:t>Click to edit Master subtitle style</a:t>
            </a:r>
            <a:endParaRPr lang="en-US" dirty="0"/>
          </a:p>
        </p:txBody>
      </p:sp>
      <p:pic>
        <p:nvPicPr>
          <p:cNvPr id="7" name="Picture 6" descr="Pantone Cool Gray 11 Background.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6872"/>
            <a:ext cx="12192000" cy="3318933"/>
          </a:xfrm>
          <a:prstGeom prst="rect">
            <a:avLst/>
          </a:prstGeom>
        </p:spPr>
      </p:pic>
      <p:pic>
        <p:nvPicPr>
          <p:cNvPr id="9" name="Picture 8" descr="T3Concept_Art_OrigPeople_rev_v3_nobkgnd.eps"/>
          <p:cNvPicPr>
            <a:picLocks noChangeAspect="1"/>
          </p:cNvPicPr>
          <p:nvPr/>
        </p:nvPicPr>
        <p:blipFill rotWithShape="1">
          <a:blip r:embed="rId3">
            <a:extLst>
              <a:ext uri="{28A0092B-C50C-407E-A947-70E740481C1C}">
                <a14:useLocalDpi xmlns:a14="http://schemas.microsoft.com/office/drawing/2010/main" val="0"/>
              </a:ext>
            </a:extLst>
          </a:blip>
          <a:srcRect l="1203" t="20098" r="610" b="29275"/>
          <a:stretch/>
        </p:blipFill>
        <p:spPr>
          <a:xfrm>
            <a:off x="6773" y="2276873"/>
            <a:ext cx="12192000" cy="3297020"/>
          </a:xfrm>
          <a:prstGeom prst="rect">
            <a:avLst/>
          </a:prstGeom>
        </p:spPr>
      </p:pic>
      <p:sp>
        <p:nvSpPr>
          <p:cNvPr id="10" name="Rectangle 6"/>
          <p:cNvSpPr>
            <a:spLocks noGrp="1" noChangeArrowheads="1"/>
          </p:cNvSpPr>
          <p:nvPr>
            <p:ph type="sldNum" sz="quarter" idx="4"/>
          </p:nvPr>
        </p:nvSpPr>
        <p:spPr bwMode="auto">
          <a:xfrm>
            <a:off x="10961541" y="6451337"/>
            <a:ext cx="868083"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933"/>
            </a:lvl1pPr>
          </a:lstStyle>
          <a:p>
            <a:fld id="{F161BFE7-F3E6-421C-A3DC-3AC6C555EAB2}" type="slidenum">
              <a:rPr lang="de-DE" smtClean="0">
                <a:solidFill>
                  <a:srgbClr val="000000"/>
                </a:solidFill>
              </a:rPr>
              <a:pPr/>
              <a:t>‹#›</a:t>
            </a:fld>
            <a:endParaRPr lang="de-DE" dirty="0">
              <a:solidFill>
                <a:srgbClr val="000000"/>
              </a:solidFill>
            </a:endParaRPr>
          </a:p>
        </p:txBody>
      </p:sp>
    </p:spTree>
    <p:extLst>
      <p:ext uri="{BB962C8B-B14F-4D97-AF65-F5344CB8AC3E}">
        <p14:creationId xmlns:p14="http://schemas.microsoft.com/office/powerpoint/2010/main" val="30051522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7" name="Picture 6" descr="T3Europe-network-art-no-bkgnd.png"/>
          <p:cNvPicPr>
            <a:picLocks noChangeAspect="1"/>
          </p:cNvPicPr>
          <p:nvPr/>
        </p:nvPicPr>
        <p:blipFill rotWithShape="1">
          <a:blip r:embed="rId2">
            <a:extLst>
              <a:ext uri="{28A0092B-C50C-407E-A947-70E740481C1C}">
                <a14:useLocalDpi xmlns:a14="http://schemas.microsoft.com/office/drawing/2010/main" val="0"/>
              </a:ext>
            </a:extLst>
          </a:blip>
          <a:srcRect l="13206" t="10134" r="13280" b="10379"/>
          <a:stretch/>
        </p:blipFill>
        <p:spPr>
          <a:xfrm>
            <a:off x="1487488" y="0"/>
            <a:ext cx="9192400" cy="5212080"/>
          </a:xfrm>
          <a:prstGeom prst="rect">
            <a:avLst/>
          </a:prstGeom>
        </p:spPr>
      </p:pic>
      <p:sp>
        <p:nvSpPr>
          <p:cNvPr id="8" name="Rectangle 6"/>
          <p:cNvSpPr>
            <a:spLocks noGrp="1" noChangeArrowheads="1"/>
          </p:cNvSpPr>
          <p:nvPr>
            <p:ph type="sldNum" sz="quarter" idx="4"/>
          </p:nvPr>
        </p:nvSpPr>
        <p:spPr bwMode="auto">
          <a:xfrm>
            <a:off x="10961541" y="6451337"/>
            <a:ext cx="868083"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933"/>
            </a:lvl1pPr>
          </a:lstStyle>
          <a:p>
            <a:fld id="{F161BFE7-F3E6-421C-A3DC-3AC6C555EAB2}" type="slidenum">
              <a:rPr lang="de-DE" smtClean="0">
                <a:solidFill>
                  <a:srgbClr val="000000"/>
                </a:solidFill>
              </a:rPr>
              <a:pPr/>
              <a:t>‹#›</a:t>
            </a:fld>
            <a:endParaRPr lang="de-DE" dirty="0">
              <a:solidFill>
                <a:srgbClr val="000000"/>
              </a:solidFill>
            </a:endParaRPr>
          </a:p>
        </p:txBody>
      </p:sp>
    </p:spTree>
    <p:extLst>
      <p:ext uri="{BB962C8B-B14F-4D97-AF65-F5344CB8AC3E}">
        <p14:creationId xmlns:p14="http://schemas.microsoft.com/office/powerpoint/2010/main" val="17920820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8" name="Picture 7" descr="ppt_slides_solid_green-01.jpg"/>
          <p:cNvPicPr>
            <a:picLocks noChangeAspect="1"/>
          </p:cNvPicPr>
          <p:nvPr/>
        </p:nvPicPr>
        <p:blipFill rotWithShape="1">
          <a:blip r:embed="rId2">
            <a:extLst>
              <a:ext uri="{28A0092B-C50C-407E-A947-70E740481C1C}">
                <a14:useLocalDpi xmlns:a14="http://schemas.microsoft.com/office/drawing/2010/main" val="0"/>
              </a:ext>
            </a:extLst>
          </a:blip>
          <a:srcRect t="14992" b="11659"/>
          <a:stretch/>
        </p:blipFill>
        <p:spPr>
          <a:xfrm>
            <a:off x="0" y="1"/>
            <a:ext cx="12192000" cy="521929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7813" r="37779"/>
          <a:stretch/>
        </p:blipFill>
        <p:spPr>
          <a:xfrm>
            <a:off x="0" y="0"/>
            <a:ext cx="12192000" cy="5212080"/>
          </a:xfrm>
          <a:prstGeom prst="rect">
            <a:avLst/>
          </a:prstGeom>
          <a:ln>
            <a:noFill/>
          </a:ln>
        </p:spPr>
      </p:pic>
      <p:pic>
        <p:nvPicPr>
          <p:cNvPr id="6" name="Picture 5" descr="T3Europe-network-art-no-bkgnd.png"/>
          <p:cNvPicPr>
            <a:picLocks noChangeAspect="1"/>
          </p:cNvPicPr>
          <p:nvPr/>
        </p:nvPicPr>
        <p:blipFill rotWithShape="1">
          <a:blip r:embed="rId4">
            <a:extLst>
              <a:ext uri="{28A0092B-C50C-407E-A947-70E740481C1C}">
                <a14:useLocalDpi xmlns:a14="http://schemas.microsoft.com/office/drawing/2010/main" val="0"/>
              </a:ext>
            </a:extLst>
          </a:blip>
          <a:srcRect l="13206" t="10134" r="13280" b="10379"/>
          <a:stretch/>
        </p:blipFill>
        <p:spPr>
          <a:xfrm>
            <a:off x="1487488" y="0"/>
            <a:ext cx="9192400" cy="5212080"/>
          </a:xfrm>
          <a:prstGeom prst="rect">
            <a:avLst/>
          </a:prstGeom>
        </p:spPr>
      </p:pic>
      <p:sp>
        <p:nvSpPr>
          <p:cNvPr id="10" name="Rectangle 6"/>
          <p:cNvSpPr>
            <a:spLocks noGrp="1" noChangeArrowheads="1"/>
          </p:cNvSpPr>
          <p:nvPr>
            <p:ph type="sldNum" sz="quarter" idx="4"/>
          </p:nvPr>
        </p:nvSpPr>
        <p:spPr bwMode="auto">
          <a:xfrm>
            <a:off x="10961541" y="6451337"/>
            <a:ext cx="868083"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933"/>
            </a:lvl1pPr>
          </a:lstStyle>
          <a:p>
            <a:fld id="{F161BFE7-F3E6-421C-A3DC-3AC6C555EAB2}" type="slidenum">
              <a:rPr lang="de-DE" smtClean="0">
                <a:solidFill>
                  <a:srgbClr val="000000"/>
                </a:solidFill>
              </a:rPr>
              <a:pPr/>
              <a:t>‹#›</a:t>
            </a:fld>
            <a:endParaRPr lang="de-DE" dirty="0">
              <a:solidFill>
                <a:srgbClr val="000000"/>
              </a:solidFill>
            </a:endParaRPr>
          </a:p>
        </p:txBody>
      </p:sp>
    </p:spTree>
    <p:extLst>
      <p:ext uri="{BB962C8B-B14F-4D97-AF65-F5344CB8AC3E}">
        <p14:creationId xmlns:p14="http://schemas.microsoft.com/office/powerpoint/2010/main" val="21693337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2" name="Picture 1" descr="Pantone Cool Gray 11 Background.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219200"/>
          </a:xfrm>
          <a:prstGeom prst="rect">
            <a:avLst/>
          </a:prstGeom>
        </p:spPr>
      </p:pic>
      <p:pic>
        <p:nvPicPr>
          <p:cNvPr id="5" name="Picture 4" descr="T3Europe-network-art-no-bkgnd.png"/>
          <p:cNvPicPr>
            <a:picLocks noChangeAspect="1"/>
          </p:cNvPicPr>
          <p:nvPr/>
        </p:nvPicPr>
        <p:blipFill rotWithShape="1">
          <a:blip r:embed="rId3">
            <a:extLst>
              <a:ext uri="{28A0092B-C50C-407E-A947-70E740481C1C}">
                <a14:useLocalDpi xmlns:a14="http://schemas.microsoft.com/office/drawing/2010/main" val="0"/>
              </a:ext>
            </a:extLst>
          </a:blip>
          <a:srcRect l="13206" t="10134" r="13280" b="10379"/>
          <a:stretch/>
        </p:blipFill>
        <p:spPr>
          <a:xfrm>
            <a:off x="1487488" y="7120"/>
            <a:ext cx="9192400" cy="5212080"/>
          </a:xfrm>
          <a:prstGeom prst="rect">
            <a:avLst/>
          </a:prstGeom>
        </p:spPr>
      </p:pic>
      <p:sp>
        <p:nvSpPr>
          <p:cNvPr id="6" name="Rectangle 6"/>
          <p:cNvSpPr>
            <a:spLocks noGrp="1" noChangeArrowheads="1"/>
          </p:cNvSpPr>
          <p:nvPr>
            <p:ph type="sldNum" sz="quarter" idx="4"/>
          </p:nvPr>
        </p:nvSpPr>
        <p:spPr bwMode="auto">
          <a:xfrm>
            <a:off x="10961541" y="6451337"/>
            <a:ext cx="868083"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933"/>
            </a:lvl1pPr>
          </a:lstStyle>
          <a:p>
            <a:fld id="{F161BFE7-F3E6-421C-A3DC-3AC6C555EAB2}" type="slidenum">
              <a:rPr lang="de-DE" smtClean="0">
                <a:solidFill>
                  <a:srgbClr val="000000"/>
                </a:solidFill>
              </a:rPr>
              <a:pPr/>
              <a:t>‹#›</a:t>
            </a:fld>
            <a:endParaRPr lang="de-DE" dirty="0">
              <a:solidFill>
                <a:srgbClr val="000000"/>
              </a:solidFill>
            </a:endParaRPr>
          </a:p>
        </p:txBody>
      </p:sp>
    </p:spTree>
    <p:extLst>
      <p:ext uri="{BB962C8B-B14F-4D97-AF65-F5344CB8AC3E}">
        <p14:creationId xmlns:p14="http://schemas.microsoft.com/office/powerpoint/2010/main" val="14449799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7200" y="1943113"/>
            <a:ext cx="11277600" cy="1470025"/>
          </a:xfrm>
        </p:spPr>
        <p:txBody>
          <a:bodyPr lIns="0" tIns="0" bIns="0" anchor="b" anchorCtr="0"/>
          <a:lstStyle>
            <a:lvl1pPr>
              <a:defRPr sz="44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57200" y="3698879"/>
            <a:ext cx="11277600" cy="1485900"/>
          </a:xfrm>
          <a:ln/>
        </p:spPr>
        <p:txBody>
          <a:bodyPr lIns="0" tIns="0" bIns="0" anchor="t" anchorCtr="0"/>
          <a:lstStyle>
            <a:lvl1pPr marL="0" indent="0">
              <a:buFontTx/>
              <a:buNone/>
              <a:defRPr b="1"/>
            </a:lvl1pPr>
          </a:lstStyle>
          <a:p>
            <a:r>
              <a:rPr lang="en-US" smtClean="0"/>
              <a:t>Click to edit Master subtitle style</a:t>
            </a:r>
            <a:endParaRPr lang="en-US" dirty="0"/>
          </a:p>
        </p:txBody>
      </p:sp>
      <p:sp>
        <p:nvSpPr>
          <p:cNvPr id="6" name="Rectangle 6"/>
          <p:cNvSpPr>
            <a:spLocks noGrp="1" noChangeArrowheads="1"/>
          </p:cNvSpPr>
          <p:nvPr>
            <p:ph type="sldNum" sz="quarter" idx="4"/>
          </p:nvPr>
        </p:nvSpPr>
        <p:spPr bwMode="auto">
          <a:xfrm>
            <a:off x="10961541" y="6451337"/>
            <a:ext cx="868083"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933"/>
            </a:lvl1pPr>
          </a:lstStyle>
          <a:p>
            <a:fld id="{F161BFE7-F3E6-421C-A3DC-3AC6C555EAB2}" type="slidenum">
              <a:rPr lang="de-DE" smtClean="0">
                <a:solidFill>
                  <a:srgbClr val="000000"/>
                </a:solidFill>
              </a:rPr>
              <a:pPr/>
              <a:t>‹#›</a:t>
            </a:fld>
            <a:endParaRPr lang="de-DE" dirty="0">
              <a:solidFill>
                <a:srgbClr val="000000"/>
              </a:solidFill>
            </a:endParaRPr>
          </a:p>
        </p:txBody>
      </p:sp>
    </p:spTree>
    <p:extLst>
      <p:ext uri="{BB962C8B-B14F-4D97-AF65-F5344CB8AC3E}">
        <p14:creationId xmlns:p14="http://schemas.microsoft.com/office/powerpoint/2010/main" val="29050990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032" y="260649"/>
            <a:ext cx="11354568" cy="814388"/>
          </a:xfrm>
        </p:spPr>
        <p:txBody>
          <a:bodyPr lIns="0" tIns="0" anchor="t" anchorCtr="0"/>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4513" y="1190443"/>
            <a:ext cx="11290300" cy="4734835"/>
          </a:xfrm>
        </p:spPr>
        <p:txBody>
          <a:bodyPr/>
          <a:lstStyle>
            <a:lvl1pPr>
              <a:spcBef>
                <a:spcPts val="889"/>
              </a:spcBef>
              <a:defRPr/>
            </a:lvl1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Rectangle 6"/>
          <p:cNvSpPr>
            <a:spLocks noGrp="1" noChangeArrowheads="1"/>
          </p:cNvSpPr>
          <p:nvPr>
            <p:ph type="sldNum" sz="quarter" idx="4"/>
          </p:nvPr>
        </p:nvSpPr>
        <p:spPr bwMode="auto">
          <a:xfrm>
            <a:off x="10961541" y="6451337"/>
            <a:ext cx="868083"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933"/>
            </a:lvl1pPr>
          </a:lstStyle>
          <a:p>
            <a:fld id="{F161BFE7-F3E6-421C-A3DC-3AC6C555EAB2}" type="slidenum">
              <a:rPr lang="de-DE" smtClean="0">
                <a:solidFill>
                  <a:srgbClr val="000000"/>
                </a:solidFill>
              </a:rPr>
              <a:pPr/>
              <a:t>‹#›</a:t>
            </a:fld>
            <a:endParaRPr lang="de-DE" dirty="0">
              <a:solidFill>
                <a:srgbClr val="000000"/>
              </a:solidFill>
            </a:endParaRPr>
          </a:p>
        </p:txBody>
      </p:sp>
    </p:spTree>
    <p:extLst>
      <p:ext uri="{BB962C8B-B14F-4D97-AF65-F5344CB8AC3E}">
        <p14:creationId xmlns:p14="http://schemas.microsoft.com/office/powerpoint/2010/main" val="2946237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A76853-587F-482B-BE9D-828D9381A35A}"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C6F00D-FB3B-4556-B917-7ADAF8291EBB}" type="slidenum">
              <a:rPr lang="en-GB" smtClean="0"/>
              <a:t>‹#›</a:t>
            </a:fld>
            <a:endParaRPr lang="en-GB"/>
          </a:p>
        </p:txBody>
      </p:sp>
    </p:spTree>
    <p:extLst>
      <p:ext uri="{BB962C8B-B14F-4D97-AF65-F5344CB8AC3E}">
        <p14:creationId xmlns:p14="http://schemas.microsoft.com/office/powerpoint/2010/main" val="4222888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1251" y="1182985"/>
            <a:ext cx="5543549" cy="464628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half" idx="1"/>
          </p:nvPr>
        </p:nvSpPr>
        <p:spPr>
          <a:xfrm>
            <a:off x="444509" y="1182985"/>
            <a:ext cx="5543551" cy="4646281"/>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267">
                <a:solidFill>
                  <a:schemeClr val="tx1"/>
                </a:solidFill>
                <a:latin typeface="+mn-lt"/>
                <a:ea typeface="+mn-ea"/>
                <a:cs typeface="+mn-c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31032" y="260649"/>
            <a:ext cx="11354568" cy="814388"/>
          </a:xfrm>
        </p:spPr>
        <p:txBody>
          <a:bodyPr lIns="0" tIns="0" anchor="t" anchorCtr="0"/>
          <a:lstStyle>
            <a:lvl1pPr>
              <a:defRPr>
                <a:solidFill>
                  <a:schemeClr val="tx2"/>
                </a:solidFill>
              </a:defRPr>
            </a:lvl1pPr>
          </a:lstStyle>
          <a:p>
            <a:r>
              <a:rPr lang="en-US" smtClean="0"/>
              <a:t>Click to edit Master title style</a:t>
            </a:r>
            <a:endParaRPr lang="en-US" dirty="0"/>
          </a:p>
        </p:txBody>
      </p:sp>
      <p:sp>
        <p:nvSpPr>
          <p:cNvPr id="6" name="Rectangle 6"/>
          <p:cNvSpPr txBox="1">
            <a:spLocks noChangeArrowheads="1"/>
          </p:cNvSpPr>
          <p:nvPr/>
        </p:nvSpPr>
        <p:spPr bwMode="auto">
          <a:xfrm>
            <a:off x="10961541" y="6451337"/>
            <a:ext cx="868083" cy="346364"/>
          </a:xfrm>
          <a:prstGeom prst="rect">
            <a:avLst/>
          </a:prstGeom>
          <a:noFill/>
          <a:ln w="9525">
            <a:noFill/>
            <a:miter lim="800000"/>
            <a:headEnd/>
            <a:tailEnd/>
          </a:ln>
          <a:effectLst/>
        </p:spPr>
        <p:txBody>
          <a:bodyPr vert="horz" wrap="square" lIns="101572" tIns="50784" rIns="0" bIns="50784" numCol="1" anchor="t" anchorCtr="0" compatLnSpc="1">
            <a:prstTxWarp prst="textNoShape">
              <a:avLst/>
            </a:prstTxWarp>
          </a:bodyPr>
          <a:lstStyle>
            <a:defPPr>
              <a:defRPr lang="en-US"/>
            </a:defPPr>
            <a:lvl1pPr marL="0" algn="r"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61BFE7-F3E6-421C-A3DC-3AC6C555EAB2}" type="slidenum">
              <a:rPr lang="de-DE" sz="933" smtClean="0">
                <a:solidFill>
                  <a:srgbClr val="000000"/>
                </a:solidFill>
              </a:rPr>
              <a:pPr/>
              <a:t>‹#›</a:t>
            </a:fld>
            <a:endParaRPr lang="de-DE" sz="933" dirty="0">
              <a:solidFill>
                <a:srgbClr val="000000"/>
              </a:solidFill>
            </a:endParaRPr>
          </a:p>
        </p:txBody>
      </p:sp>
    </p:spTree>
    <p:extLst>
      <p:ext uri="{BB962C8B-B14F-4D97-AF65-F5344CB8AC3E}">
        <p14:creationId xmlns:p14="http://schemas.microsoft.com/office/powerpoint/2010/main" val="40568218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31032" y="260649"/>
            <a:ext cx="11354568" cy="814388"/>
          </a:xfrm>
        </p:spPr>
        <p:txBody>
          <a:bodyPr lIns="0" tIns="0" anchor="t" anchorCtr="0"/>
          <a:lstStyle>
            <a:lvl1pPr>
              <a:defRPr>
                <a:solidFill>
                  <a:schemeClr val="tx2"/>
                </a:solidFill>
              </a:defRPr>
            </a:lvl1pPr>
          </a:lstStyle>
          <a:p>
            <a:r>
              <a:rPr lang="en-US" smtClean="0"/>
              <a:t>Click to edit Master title style</a:t>
            </a:r>
            <a:endParaRPr lang="en-US" dirty="0"/>
          </a:p>
        </p:txBody>
      </p:sp>
      <p:sp>
        <p:nvSpPr>
          <p:cNvPr id="7" name="Slide Number Placeholder 6"/>
          <p:cNvSpPr>
            <a:spLocks noGrp="1" noChangeArrowheads="1"/>
          </p:cNvSpPr>
          <p:nvPr>
            <p:ph type="sldNum" sz="quarter" idx="4"/>
          </p:nvPr>
        </p:nvSpPr>
        <p:spPr bwMode="auto">
          <a:xfrm>
            <a:off x="10961541" y="6451337"/>
            <a:ext cx="868083"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933"/>
            </a:lvl1pPr>
          </a:lstStyle>
          <a:p>
            <a:fld id="{F161BFE7-F3E6-421C-A3DC-3AC6C555EAB2}" type="slidenum">
              <a:rPr lang="de-DE" smtClean="0">
                <a:solidFill>
                  <a:srgbClr val="000000"/>
                </a:solidFill>
              </a:rPr>
              <a:pPr/>
              <a:t>‹#›</a:t>
            </a:fld>
            <a:endParaRPr lang="de-DE" dirty="0">
              <a:solidFill>
                <a:srgbClr val="000000"/>
              </a:solidFill>
            </a:endParaRPr>
          </a:p>
        </p:txBody>
      </p:sp>
    </p:spTree>
    <p:extLst>
      <p:ext uri="{BB962C8B-B14F-4D97-AF65-F5344CB8AC3E}">
        <p14:creationId xmlns:p14="http://schemas.microsoft.com/office/powerpoint/2010/main" val="1032101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4"/>
          </p:nvPr>
        </p:nvSpPr>
        <p:spPr bwMode="auto">
          <a:xfrm>
            <a:off x="10961541" y="6451337"/>
            <a:ext cx="868083"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933"/>
            </a:lvl1pPr>
          </a:lstStyle>
          <a:p>
            <a:fld id="{F161BFE7-F3E6-421C-A3DC-3AC6C555EAB2}" type="slidenum">
              <a:rPr lang="de-DE" smtClean="0">
                <a:solidFill>
                  <a:srgbClr val="000000"/>
                </a:solidFill>
              </a:rPr>
              <a:pPr/>
              <a:t>‹#›</a:t>
            </a:fld>
            <a:endParaRPr lang="de-DE" dirty="0">
              <a:solidFill>
                <a:srgbClr val="000000"/>
              </a:solidFill>
            </a:endParaRPr>
          </a:p>
        </p:txBody>
      </p:sp>
    </p:spTree>
    <p:extLst>
      <p:ext uri="{BB962C8B-B14F-4D97-AF65-F5344CB8AC3E}">
        <p14:creationId xmlns:p14="http://schemas.microsoft.com/office/powerpoint/2010/main" val="22230769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3"/>
            <a:ext cx="4011084" cy="1162051"/>
          </a:xfrm>
        </p:spPr>
        <p:txBody>
          <a:bodyPr anchor="b"/>
          <a:lstStyle>
            <a:lvl1pPr algn="l">
              <a:defRPr sz="3600"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766733" y="273055"/>
            <a:ext cx="6815667" cy="5556212"/>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2267" smtClean="0">
                <a:solidFill>
                  <a:schemeClr val="tx1"/>
                </a:solidFill>
                <a:latin typeface="+mn-lt"/>
                <a:ea typeface="+mn-ea"/>
                <a:cs typeface="+mn-cs"/>
              </a:defRPr>
            </a:lvl1pPr>
            <a:lvl2pPr algn="l" rtl="0" eaLnBrk="0" fontAlgn="base" hangingPunct="0">
              <a:spcAft>
                <a:spcPct val="0"/>
              </a:spcAft>
              <a:defRPr lang="en-US" sz="2000" smtClean="0">
                <a:solidFill>
                  <a:schemeClr val="tx1"/>
                </a:solidFill>
                <a:latin typeface="+mn-lt"/>
                <a:ea typeface="+mn-ea"/>
                <a:cs typeface="+mn-cs"/>
              </a:defRPr>
            </a:lvl2pPr>
            <a:lvl3pPr algn="l" rtl="0" eaLnBrk="0" fontAlgn="base" hangingPunct="0">
              <a:spcAft>
                <a:spcPct val="0"/>
              </a:spcAft>
              <a:defRPr lang="en-US" sz="2000" smtClean="0">
                <a:solidFill>
                  <a:schemeClr val="tx1"/>
                </a:solidFill>
                <a:latin typeface="+mn-lt"/>
                <a:ea typeface="+mn-ea"/>
                <a:cs typeface="+mn-cs"/>
              </a:defRPr>
            </a:lvl3pPr>
            <a:lvl4pPr algn="l" rtl="0" eaLnBrk="0" fontAlgn="base" hangingPunct="0">
              <a:spcAft>
                <a:spcPct val="0"/>
              </a:spcAft>
              <a:defRPr lang="en-US" sz="2000" smtClean="0">
                <a:solidFill>
                  <a:schemeClr val="tx1"/>
                </a:solidFill>
                <a:latin typeface="+mn-lt"/>
                <a:ea typeface="+mn-ea"/>
                <a:cs typeface="+mn-cs"/>
              </a:defRPr>
            </a:lvl4pPr>
            <a:lvl5pPr algn="l" rtl="0" eaLnBrk="0" fontAlgn="base" hangingPunct="0">
              <a:spcAft>
                <a:spcPct val="0"/>
              </a:spcAft>
              <a:defRPr lang="en-US" sz="2000">
                <a:solidFill>
                  <a:schemeClr val="tx1"/>
                </a:solidFill>
                <a:latin typeface="+mn-lt"/>
                <a:ea typeface="+mn-ea"/>
                <a:cs typeface="+mn-cs"/>
              </a:defRPr>
            </a:lvl5pPr>
            <a:lvl6pPr>
              <a:defRPr sz="2267"/>
            </a:lvl6pPr>
            <a:lvl7pPr>
              <a:defRPr sz="2267"/>
            </a:lvl7pPr>
            <a:lvl8pPr>
              <a:defRPr sz="2267"/>
            </a:lvl8pPr>
            <a:lvl9pPr>
              <a:defRPr sz="22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9" y="1435103"/>
            <a:ext cx="4011084" cy="4394164"/>
          </a:xfrm>
        </p:spPr>
        <p:txBody>
          <a:bodyPr/>
          <a:lstStyle>
            <a:lvl1pPr marL="0" indent="0">
              <a:buNone/>
              <a:defRPr sz="2267"/>
            </a:lvl1pPr>
            <a:lvl2pPr marL="507847" indent="0">
              <a:buNone/>
              <a:defRPr sz="1333"/>
            </a:lvl2pPr>
            <a:lvl3pPr marL="1015695" indent="0">
              <a:buNone/>
              <a:defRPr sz="1067"/>
            </a:lvl3pPr>
            <a:lvl4pPr marL="1523539" indent="0">
              <a:buNone/>
              <a:defRPr sz="933"/>
            </a:lvl4pPr>
            <a:lvl5pPr marL="2031380" indent="0">
              <a:buNone/>
              <a:defRPr sz="933"/>
            </a:lvl5pPr>
            <a:lvl6pPr marL="2539226" indent="0">
              <a:buNone/>
              <a:defRPr sz="933"/>
            </a:lvl6pPr>
            <a:lvl7pPr marL="3047073" indent="0">
              <a:buNone/>
              <a:defRPr sz="933"/>
            </a:lvl7pPr>
            <a:lvl8pPr marL="3554915" indent="0">
              <a:buNone/>
              <a:defRPr sz="933"/>
            </a:lvl8pPr>
            <a:lvl9pPr marL="4062760" indent="0">
              <a:buNone/>
              <a:defRPr sz="933"/>
            </a:lvl9pPr>
          </a:lstStyle>
          <a:p>
            <a:pPr lvl="0"/>
            <a:r>
              <a:rPr lang="en-US" smtClean="0"/>
              <a:t>Click to edit Master text styles</a:t>
            </a:r>
          </a:p>
        </p:txBody>
      </p:sp>
      <p:sp>
        <p:nvSpPr>
          <p:cNvPr id="6" name="Rectangle 6"/>
          <p:cNvSpPr>
            <a:spLocks noGrp="1" noChangeArrowheads="1"/>
          </p:cNvSpPr>
          <p:nvPr>
            <p:ph type="sldNum" sz="quarter" idx="4"/>
          </p:nvPr>
        </p:nvSpPr>
        <p:spPr bwMode="auto">
          <a:xfrm>
            <a:off x="10961541" y="6451337"/>
            <a:ext cx="868083"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933"/>
            </a:lvl1pPr>
          </a:lstStyle>
          <a:p>
            <a:fld id="{F161BFE7-F3E6-421C-A3DC-3AC6C555EAB2}" type="slidenum">
              <a:rPr lang="de-DE" smtClean="0">
                <a:solidFill>
                  <a:srgbClr val="000000"/>
                </a:solidFill>
              </a:rPr>
              <a:pPr/>
              <a:t>‹#›</a:t>
            </a:fld>
            <a:endParaRPr lang="de-DE" dirty="0">
              <a:solidFill>
                <a:srgbClr val="000000"/>
              </a:solidFill>
            </a:endParaRPr>
          </a:p>
        </p:txBody>
      </p:sp>
    </p:spTree>
    <p:extLst>
      <p:ext uri="{BB962C8B-B14F-4D97-AF65-F5344CB8AC3E}">
        <p14:creationId xmlns:p14="http://schemas.microsoft.com/office/powerpoint/2010/main" val="34587761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648202"/>
            <a:ext cx="7315200" cy="566737"/>
          </a:xfrm>
        </p:spPr>
        <p:txBody>
          <a:bodyPr lIns="0" tIns="0" anchor="t" anchorCtr="0"/>
          <a:lstStyle>
            <a:lvl1pPr algn="l">
              <a:defRPr sz="1867"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381000"/>
            <a:ext cx="7315200" cy="4114800"/>
          </a:xfrm>
        </p:spPr>
        <p:txBody>
          <a:bodyPr/>
          <a:lstStyle>
            <a:lvl1pPr marL="0" indent="0">
              <a:buNone/>
              <a:defRPr sz="3600"/>
            </a:lvl1pPr>
            <a:lvl2pPr marL="507847" indent="0">
              <a:buNone/>
              <a:defRPr sz="3067"/>
            </a:lvl2pPr>
            <a:lvl3pPr marL="1015695" indent="0">
              <a:buNone/>
              <a:defRPr sz="2667"/>
            </a:lvl3pPr>
            <a:lvl4pPr marL="1523539" indent="0">
              <a:buNone/>
              <a:defRPr sz="2267"/>
            </a:lvl4pPr>
            <a:lvl5pPr marL="2031380" indent="0">
              <a:buNone/>
              <a:defRPr sz="2267"/>
            </a:lvl5pPr>
            <a:lvl6pPr marL="2539226" indent="0">
              <a:buNone/>
              <a:defRPr sz="2267"/>
            </a:lvl6pPr>
            <a:lvl7pPr marL="3047073" indent="0">
              <a:buNone/>
              <a:defRPr sz="2267"/>
            </a:lvl7pPr>
            <a:lvl8pPr marL="3554915" indent="0">
              <a:buNone/>
              <a:defRPr sz="2267"/>
            </a:lvl8pPr>
            <a:lvl9pPr marL="4062760" indent="0">
              <a:buNone/>
              <a:defRPr sz="2267"/>
            </a:lvl9pPr>
          </a:lstStyle>
          <a:p>
            <a:pPr lvl="0"/>
            <a:r>
              <a:rPr lang="en-US" noProof="0" smtClean="0"/>
              <a:t>Click icon to add picture</a:t>
            </a:r>
          </a:p>
        </p:txBody>
      </p:sp>
      <p:sp>
        <p:nvSpPr>
          <p:cNvPr id="5" name="Rectangle 6"/>
          <p:cNvSpPr>
            <a:spLocks noGrp="1" noChangeArrowheads="1"/>
          </p:cNvSpPr>
          <p:nvPr>
            <p:ph type="sldNum" sz="quarter" idx="4"/>
          </p:nvPr>
        </p:nvSpPr>
        <p:spPr bwMode="auto">
          <a:xfrm>
            <a:off x="10961541" y="6451337"/>
            <a:ext cx="868083"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933"/>
            </a:lvl1pPr>
          </a:lstStyle>
          <a:p>
            <a:fld id="{F161BFE7-F3E6-421C-A3DC-3AC6C555EAB2}" type="slidenum">
              <a:rPr lang="de-DE" smtClean="0">
                <a:solidFill>
                  <a:srgbClr val="000000"/>
                </a:solidFill>
              </a:rPr>
              <a:pPr/>
              <a:t>‹#›</a:t>
            </a:fld>
            <a:endParaRPr lang="de-DE" dirty="0">
              <a:solidFill>
                <a:srgbClr val="000000"/>
              </a:solidFill>
            </a:endParaRPr>
          </a:p>
        </p:txBody>
      </p:sp>
    </p:spTree>
    <p:extLst>
      <p:ext uri="{BB962C8B-B14F-4D97-AF65-F5344CB8AC3E}">
        <p14:creationId xmlns:p14="http://schemas.microsoft.com/office/powerpoint/2010/main" val="31971578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A76853-587F-482B-BE9D-828D9381A35A}"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C6F00D-FB3B-4556-B917-7ADAF8291EBB}" type="slidenum">
              <a:rPr lang="en-GB" smtClean="0"/>
              <a:t>‹#›</a:t>
            </a:fld>
            <a:endParaRPr lang="en-GB"/>
          </a:p>
        </p:txBody>
      </p:sp>
    </p:spTree>
    <p:extLst>
      <p:ext uri="{BB962C8B-B14F-4D97-AF65-F5344CB8AC3E}">
        <p14:creationId xmlns:p14="http://schemas.microsoft.com/office/powerpoint/2010/main" val="146329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A76853-587F-482B-BE9D-828D9381A35A}"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C6F00D-FB3B-4556-B917-7ADAF8291EBB}" type="slidenum">
              <a:rPr lang="en-GB" smtClean="0"/>
              <a:t>‹#›</a:t>
            </a:fld>
            <a:endParaRPr lang="en-GB"/>
          </a:p>
        </p:txBody>
      </p:sp>
    </p:spTree>
    <p:extLst>
      <p:ext uri="{BB962C8B-B14F-4D97-AF65-F5344CB8AC3E}">
        <p14:creationId xmlns:p14="http://schemas.microsoft.com/office/powerpoint/2010/main" val="47243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A76853-587F-482B-BE9D-828D9381A35A}" type="datetimeFigureOut">
              <a:rPr lang="en-GB" smtClean="0"/>
              <a:t>30/03/2020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C6F00D-FB3B-4556-B917-7ADAF8291EBB}" type="slidenum">
              <a:rPr lang="en-GB" smtClean="0"/>
              <a:t>‹#›</a:t>
            </a:fld>
            <a:endParaRPr lang="en-GB"/>
          </a:p>
        </p:txBody>
      </p:sp>
    </p:spTree>
    <p:extLst>
      <p:ext uri="{BB962C8B-B14F-4D97-AF65-F5344CB8AC3E}">
        <p14:creationId xmlns:p14="http://schemas.microsoft.com/office/powerpoint/2010/main" val="1002011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A76853-587F-482B-BE9D-828D9381A35A}" type="datetimeFigureOut">
              <a:rPr lang="en-GB" smtClean="0"/>
              <a:t>30/03/2020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C6F00D-FB3B-4556-B917-7ADAF8291EBB}" type="slidenum">
              <a:rPr lang="en-GB" smtClean="0"/>
              <a:t>‹#›</a:t>
            </a:fld>
            <a:endParaRPr lang="en-GB"/>
          </a:p>
        </p:txBody>
      </p:sp>
    </p:spTree>
    <p:extLst>
      <p:ext uri="{BB962C8B-B14F-4D97-AF65-F5344CB8AC3E}">
        <p14:creationId xmlns:p14="http://schemas.microsoft.com/office/powerpoint/2010/main" val="62536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76853-587F-482B-BE9D-828D9381A35A}" type="datetimeFigureOut">
              <a:rPr lang="en-GB" smtClean="0"/>
              <a:t>30/03/2020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C6F00D-FB3B-4556-B917-7ADAF8291EBB}" type="slidenum">
              <a:rPr lang="en-GB" smtClean="0"/>
              <a:t>‹#›</a:t>
            </a:fld>
            <a:endParaRPr lang="en-GB"/>
          </a:p>
        </p:txBody>
      </p:sp>
    </p:spTree>
    <p:extLst>
      <p:ext uri="{BB962C8B-B14F-4D97-AF65-F5344CB8AC3E}">
        <p14:creationId xmlns:p14="http://schemas.microsoft.com/office/powerpoint/2010/main" val="115920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A76853-587F-482B-BE9D-828D9381A35A}"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C6F00D-FB3B-4556-B917-7ADAF8291EBB}" type="slidenum">
              <a:rPr lang="en-GB" smtClean="0"/>
              <a:t>‹#›</a:t>
            </a:fld>
            <a:endParaRPr lang="en-GB"/>
          </a:p>
        </p:txBody>
      </p:sp>
    </p:spTree>
    <p:extLst>
      <p:ext uri="{BB962C8B-B14F-4D97-AF65-F5344CB8AC3E}">
        <p14:creationId xmlns:p14="http://schemas.microsoft.com/office/powerpoint/2010/main" val="307833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A76853-587F-482B-BE9D-828D9381A35A}"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C6F00D-FB3B-4556-B917-7ADAF8291EBB}" type="slidenum">
              <a:rPr lang="en-GB" smtClean="0"/>
              <a:t>‹#›</a:t>
            </a:fld>
            <a:endParaRPr lang="en-GB"/>
          </a:p>
        </p:txBody>
      </p:sp>
    </p:spTree>
    <p:extLst>
      <p:ext uri="{BB962C8B-B14F-4D97-AF65-F5344CB8AC3E}">
        <p14:creationId xmlns:p14="http://schemas.microsoft.com/office/powerpoint/2010/main" val="287398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76853-587F-482B-BE9D-828D9381A35A}" type="datetimeFigureOut">
              <a:rPr lang="en-GB" smtClean="0"/>
              <a:t>30/03/2020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6F00D-FB3B-4556-B917-7ADAF8291EBB}" type="slidenum">
              <a:rPr lang="en-GB" smtClean="0"/>
              <a:t>‹#›</a:t>
            </a:fld>
            <a:endParaRPr lang="en-GB"/>
          </a:p>
        </p:txBody>
      </p:sp>
    </p:spTree>
    <p:extLst>
      <p:ext uri="{BB962C8B-B14F-4D97-AF65-F5344CB8AC3E}">
        <p14:creationId xmlns:p14="http://schemas.microsoft.com/office/powerpoint/2010/main" val="1868094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84972" y="260649"/>
            <a:ext cx="11200631" cy="814388"/>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09600" y="1266535"/>
            <a:ext cx="11324176" cy="4655120"/>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Rectangle 6"/>
          <p:cNvSpPr>
            <a:spLocks noGrp="1" noChangeArrowheads="1"/>
          </p:cNvSpPr>
          <p:nvPr>
            <p:ph type="sldNum" sz="quarter" idx="4"/>
          </p:nvPr>
        </p:nvSpPr>
        <p:spPr bwMode="auto">
          <a:xfrm>
            <a:off x="10961541" y="6451337"/>
            <a:ext cx="868083" cy="346364"/>
          </a:xfrm>
          <a:prstGeom prst="rect">
            <a:avLst/>
          </a:prstGeom>
          <a:noFill/>
          <a:ln w="9525">
            <a:noFill/>
            <a:miter lim="800000"/>
            <a:headEnd/>
            <a:tailEnd/>
          </a:ln>
          <a:effectLst/>
        </p:spPr>
        <p:txBody>
          <a:bodyPr vert="horz" wrap="square" lIns="76179" tIns="38088" rIns="0" bIns="38088" numCol="1" anchor="t" anchorCtr="0" compatLnSpc="1">
            <a:prstTxWarp prst="textNoShape">
              <a:avLst/>
            </a:prstTxWarp>
          </a:bodyPr>
          <a:lstStyle>
            <a:lvl1pPr algn="r">
              <a:defRPr sz="933"/>
            </a:lvl1pPr>
          </a:lstStyle>
          <a:p>
            <a:fld id="{F161BFE7-F3E6-421C-A3DC-3AC6C555EAB2}" type="slidenum">
              <a:rPr lang="de-DE" smtClean="0">
                <a:solidFill>
                  <a:srgbClr val="000000"/>
                </a:solidFill>
              </a:rPr>
              <a:pPr/>
              <a:t>‹#›</a:t>
            </a:fld>
            <a:endParaRPr lang="de-DE" dirty="0">
              <a:solidFill>
                <a:srgbClr val="000000"/>
              </a:solidFill>
            </a:endParaRPr>
          </a:p>
        </p:txBody>
      </p:sp>
      <p:sp>
        <p:nvSpPr>
          <p:cNvPr id="5" name="Rectangle 4"/>
          <p:cNvSpPr/>
          <p:nvPr/>
        </p:nvSpPr>
        <p:spPr>
          <a:xfrm>
            <a:off x="10835839" y="6173047"/>
            <a:ext cx="1095172" cy="297454"/>
          </a:xfrm>
          <a:prstGeom prst="rect">
            <a:avLst/>
          </a:prstGeom>
        </p:spPr>
        <p:txBody>
          <a:bodyPr wrap="none">
            <a:spAutoFit/>
          </a:bodyPr>
          <a:lstStyle/>
          <a:p>
            <a:pPr algn="r" fontAlgn="base">
              <a:spcBef>
                <a:spcPct val="0"/>
              </a:spcBef>
              <a:spcAft>
                <a:spcPct val="0"/>
              </a:spcAft>
              <a:defRPr/>
            </a:pPr>
            <a:r>
              <a:rPr lang="en-US" sz="1333" dirty="0" smtClean="0">
                <a:solidFill>
                  <a:srgbClr val="000000"/>
                </a:solidFill>
              </a:rPr>
              <a:t>t3europe.eu</a:t>
            </a:r>
            <a:endParaRPr lang="en-US" sz="1333" dirty="0">
              <a:solidFill>
                <a:srgbClr val="000000"/>
              </a:solidFill>
            </a:endParaRPr>
          </a:p>
        </p:txBody>
      </p:sp>
      <p:pic>
        <p:nvPicPr>
          <p:cNvPr id="7" name="Picture 6" descr="T3-Europe-Logo-Horiz.ai"/>
          <p:cNvPicPr>
            <a:picLocks noChangeAspect="1"/>
          </p:cNvPicPr>
          <p:nvPr/>
        </p:nvPicPr>
        <p:blipFill rotWithShape="1">
          <a:blip r:embed="rId15" cstate="print">
            <a:extLst>
              <a:ext uri="{28A0092B-C50C-407E-A947-70E740481C1C}">
                <a14:useLocalDpi xmlns:a14="http://schemas.microsoft.com/office/drawing/2010/main" val="0"/>
              </a:ext>
            </a:extLst>
          </a:blip>
          <a:srcRect l="8841" t="28296" r="6174" b="48445"/>
          <a:stretch/>
        </p:blipFill>
        <p:spPr>
          <a:xfrm>
            <a:off x="239349" y="5978316"/>
            <a:ext cx="3552395" cy="760881"/>
          </a:xfrm>
          <a:prstGeom prst="rect">
            <a:avLst/>
          </a:prstGeom>
        </p:spPr>
      </p:pic>
    </p:spTree>
    <p:extLst>
      <p:ext uri="{BB962C8B-B14F-4D97-AF65-F5344CB8AC3E}">
        <p14:creationId xmlns:p14="http://schemas.microsoft.com/office/powerpoint/2010/main" val="20762302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600" b="1">
          <a:solidFill>
            <a:schemeClr val="tx2"/>
          </a:solidFill>
          <a:latin typeface="+mj-lt"/>
          <a:ea typeface="+mj-ea"/>
          <a:cs typeface="+mj-cs"/>
        </a:defRPr>
      </a:lvl1pPr>
      <a:lvl2pPr algn="l" rtl="0" eaLnBrk="1" fontAlgn="base" hangingPunct="1">
        <a:lnSpc>
          <a:spcPct val="85000"/>
        </a:lnSpc>
        <a:spcBef>
          <a:spcPct val="0"/>
        </a:spcBef>
        <a:spcAft>
          <a:spcPct val="0"/>
        </a:spcAft>
        <a:defRPr sz="3600" b="1">
          <a:solidFill>
            <a:schemeClr val="tx2"/>
          </a:solidFill>
          <a:latin typeface="Arial" charset="0"/>
        </a:defRPr>
      </a:lvl2pPr>
      <a:lvl3pPr algn="l" rtl="0" eaLnBrk="1" fontAlgn="base" hangingPunct="1">
        <a:lnSpc>
          <a:spcPct val="85000"/>
        </a:lnSpc>
        <a:spcBef>
          <a:spcPct val="0"/>
        </a:spcBef>
        <a:spcAft>
          <a:spcPct val="0"/>
        </a:spcAft>
        <a:defRPr sz="3600" b="1">
          <a:solidFill>
            <a:schemeClr val="tx2"/>
          </a:solidFill>
          <a:latin typeface="Arial" charset="0"/>
        </a:defRPr>
      </a:lvl3pPr>
      <a:lvl4pPr algn="l" rtl="0" eaLnBrk="1" fontAlgn="base" hangingPunct="1">
        <a:lnSpc>
          <a:spcPct val="85000"/>
        </a:lnSpc>
        <a:spcBef>
          <a:spcPct val="0"/>
        </a:spcBef>
        <a:spcAft>
          <a:spcPct val="0"/>
        </a:spcAft>
        <a:defRPr sz="3600" b="1">
          <a:solidFill>
            <a:schemeClr val="tx2"/>
          </a:solidFill>
          <a:latin typeface="Arial" charset="0"/>
        </a:defRPr>
      </a:lvl4pPr>
      <a:lvl5pPr algn="l" rtl="0" eaLnBrk="1" fontAlgn="base" hangingPunct="1">
        <a:lnSpc>
          <a:spcPct val="85000"/>
        </a:lnSpc>
        <a:spcBef>
          <a:spcPct val="0"/>
        </a:spcBef>
        <a:spcAft>
          <a:spcPct val="0"/>
        </a:spcAft>
        <a:defRPr sz="3600" b="1">
          <a:solidFill>
            <a:schemeClr val="tx2"/>
          </a:solidFill>
          <a:latin typeface="Arial" charset="0"/>
        </a:defRPr>
      </a:lvl5pPr>
      <a:lvl6pPr marL="507847" algn="l" rtl="0" eaLnBrk="1" fontAlgn="base" hangingPunct="1">
        <a:lnSpc>
          <a:spcPct val="85000"/>
        </a:lnSpc>
        <a:spcBef>
          <a:spcPct val="0"/>
        </a:spcBef>
        <a:spcAft>
          <a:spcPct val="0"/>
        </a:spcAft>
        <a:defRPr sz="3600" b="1">
          <a:solidFill>
            <a:srgbClr val="FF0000"/>
          </a:solidFill>
          <a:latin typeface="Arial" charset="0"/>
        </a:defRPr>
      </a:lvl6pPr>
      <a:lvl7pPr marL="1015695" algn="l" rtl="0" eaLnBrk="1" fontAlgn="base" hangingPunct="1">
        <a:lnSpc>
          <a:spcPct val="85000"/>
        </a:lnSpc>
        <a:spcBef>
          <a:spcPct val="0"/>
        </a:spcBef>
        <a:spcAft>
          <a:spcPct val="0"/>
        </a:spcAft>
        <a:defRPr sz="3600" b="1">
          <a:solidFill>
            <a:srgbClr val="FF0000"/>
          </a:solidFill>
          <a:latin typeface="Arial" charset="0"/>
        </a:defRPr>
      </a:lvl7pPr>
      <a:lvl8pPr marL="1523539" algn="l" rtl="0" eaLnBrk="1" fontAlgn="base" hangingPunct="1">
        <a:lnSpc>
          <a:spcPct val="85000"/>
        </a:lnSpc>
        <a:spcBef>
          <a:spcPct val="0"/>
        </a:spcBef>
        <a:spcAft>
          <a:spcPct val="0"/>
        </a:spcAft>
        <a:defRPr sz="3600" b="1">
          <a:solidFill>
            <a:srgbClr val="FF0000"/>
          </a:solidFill>
          <a:latin typeface="Arial" charset="0"/>
        </a:defRPr>
      </a:lvl8pPr>
      <a:lvl9pPr marL="2031380" algn="l" rtl="0" eaLnBrk="1" fontAlgn="base" hangingPunct="1">
        <a:lnSpc>
          <a:spcPct val="85000"/>
        </a:lnSpc>
        <a:spcBef>
          <a:spcPct val="0"/>
        </a:spcBef>
        <a:spcAft>
          <a:spcPct val="0"/>
        </a:spcAft>
        <a:defRPr sz="3600" b="1">
          <a:solidFill>
            <a:srgbClr val="FF0000"/>
          </a:solidFill>
          <a:latin typeface="Arial" charset="0"/>
        </a:defRPr>
      </a:lvl9pPr>
    </p:titleStyle>
    <p:bodyStyle>
      <a:lvl1pPr marL="252159" indent="-252159" algn="l" rtl="0" eaLnBrk="1" fontAlgn="base" hangingPunct="1">
        <a:spcBef>
          <a:spcPts val="889"/>
        </a:spcBef>
        <a:spcAft>
          <a:spcPct val="0"/>
        </a:spcAft>
        <a:buChar char="•"/>
        <a:defRPr sz="2400">
          <a:solidFill>
            <a:schemeClr val="tx1"/>
          </a:solidFill>
          <a:latin typeface="+mn-lt"/>
          <a:ea typeface="+mn-ea"/>
          <a:cs typeface="+mn-cs"/>
        </a:defRPr>
      </a:lvl1pPr>
      <a:lvl2pPr marL="638335" indent="-259215" algn="l" rtl="0" eaLnBrk="1" fontAlgn="base" hangingPunct="1">
        <a:spcBef>
          <a:spcPct val="20000"/>
        </a:spcBef>
        <a:spcAft>
          <a:spcPct val="0"/>
        </a:spcAft>
        <a:buChar char="–"/>
        <a:defRPr sz="2133">
          <a:solidFill>
            <a:schemeClr val="tx1"/>
          </a:solidFill>
          <a:latin typeface="+mn-lt"/>
        </a:defRPr>
      </a:lvl2pPr>
      <a:lvl3pPr marL="948683" indent="-183393" algn="l" rtl="0" eaLnBrk="1" fontAlgn="base" hangingPunct="1">
        <a:spcBef>
          <a:spcPct val="15000"/>
        </a:spcBef>
        <a:spcAft>
          <a:spcPct val="0"/>
        </a:spcAft>
        <a:buChar char="•"/>
        <a:defRPr sz="2133">
          <a:solidFill>
            <a:schemeClr val="tx1"/>
          </a:solidFill>
          <a:latin typeface="+mn-lt"/>
        </a:defRPr>
      </a:lvl3pPr>
      <a:lvl4pPr marL="1334857" indent="-259215" algn="l" rtl="0" eaLnBrk="1" fontAlgn="base" hangingPunct="1">
        <a:spcBef>
          <a:spcPct val="5000"/>
        </a:spcBef>
        <a:spcAft>
          <a:spcPct val="0"/>
        </a:spcAft>
        <a:buChar char="–"/>
        <a:defRPr sz="2133">
          <a:solidFill>
            <a:schemeClr val="tx1"/>
          </a:solidFill>
          <a:latin typeface="+mn-lt"/>
        </a:defRPr>
      </a:lvl4pPr>
      <a:lvl5pPr marL="1654020" indent="-192213" algn="l" rtl="0" eaLnBrk="1" fontAlgn="base" hangingPunct="1">
        <a:spcBef>
          <a:spcPct val="0"/>
        </a:spcBef>
        <a:spcAft>
          <a:spcPct val="0"/>
        </a:spcAft>
        <a:buChar char="»"/>
        <a:defRPr sz="2133">
          <a:solidFill>
            <a:schemeClr val="tx1"/>
          </a:solidFill>
          <a:latin typeface="+mn-lt"/>
        </a:defRPr>
      </a:lvl5pPr>
      <a:lvl6pPr marL="2161867" indent="-192213" algn="l" rtl="0" eaLnBrk="1" fontAlgn="base" hangingPunct="1">
        <a:spcBef>
          <a:spcPct val="0"/>
        </a:spcBef>
        <a:spcAft>
          <a:spcPct val="0"/>
        </a:spcAft>
        <a:buChar char="»"/>
        <a:defRPr sz="1733">
          <a:solidFill>
            <a:schemeClr val="tx1"/>
          </a:solidFill>
          <a:latin typeface="+mn-lt"/>
        </a:defRPr>
      </a:lvl6pPr>
      <a:lvl7pPr marL="2669715" indent="-192213" algn="l" rtl="0" eaLnBrk="1" fontAlgn="base" hangingPunct="1">
        <a:spcBef>
          <a:spcPct val="0"/>
        </a:spcBef>
        <a:spcAft>
          <a:spcPct val="0"/>
        </a:spcAft>
        <a:buChar char="»"/>
        <a:defRPr sz="1733">
          <a:solidFill>
            <a:schemeClr val="tx1"/>
          </a:solidFill>
          <a:latin typeface="+mn-lt"/>
        </a:defRPr>
      </a:lvl7pPr>
      <a:lvl8pPr marL="3177561" indent="-192213" algn="l" rtl="0" eaLnBrk="1" fontAlgn="base" hangingPunct="1">
        <a:spcBef>
          <a:spcPct val="0"/>
        </a:spcBef>
        <a:spcAft>
          <a:spcPct val="0"/>
        </a:spcAft>
        <a:buChar char="»"/>
        <a:defRPr sz="1733">
          <a:solidFill>
            <a:schemeClr val="tx1"/>
          </a:solidFill>
          <a:latin typeface="+mn-lt"/>
        </a:defRPr>
      </a:lvl8pPr>
      <a:lvl9pPr marL="3685407" indent="-192213" algn="l" rtl="0" eaLnBrk="1" fontAlgn="base" hangingPunct="1">
        <a:spcBef>
          <a:spcPct val="0"/>
        </a:spcBef>
        <a:spcAft>
          <a:spcPct val="0"/>
        </a:spcAft>
        <a:buChar char="»"/>
        <a:defRPr sz="1733">
          <a:solidFill>
            <a:schemeClr val="tx1"/>
          </a:solidFill>
          <a:latin typeface="+mn-lt"/>
        </a:defRPr>
      </a:lvl9pPr>
    </p:bodyStyle>
    <p:otherStyle>
      <a:defPPr>
        <a:defRPr lang="en-US"/>
      </a:defPPr>
      <a:lvl1pPr marL="0" algn="l" defTabSz="1015695" rtl="0" eaLnBrk="1" latinLnBrk="0" hangingPunct="1">
        <a:defRPr sz="2000" kern="1200">
          <a:solidFill>
            <a:schemeClr val="tx1"/>
          </a:solidFill>
          <a:latin typeface="+mn-lt"/>
          <a:ea typeface="+mn-ea"/>
          <a:cs typeface="+mn-cs"/>
        </a:defRPr>
      </a:lvl1pPr>
      <a:lvl2pPr marL="507847" algn="l" defTabSz="1015695" rtl="0" eaLnBrk="1" latinLnBrk="0" hangingPunct="1">
        <a:defRPr sz="2000" kern="1200">
          <a:solidFill>
            <a:schemeClr val="tx1"/>
          </a:solidFill>
          <a:latin typeface="+mn-lt"/>
          <a:ea typeface="+mn-ea"/>
          <a:cs typeface="+mn-cs"/>
        </a:defRPr>
      </a:lvl2pPr>
      <a:lvl3pPr marL="1015695" algn="l" defTabSz="1015695" rtl="0" eaLnBrk="1" latinLnBrk="0" hangingPunct="1">
        <a:defRPr sz="2000" kern="1200">
          <a:solidFill>
            <a:schemeClr val="tx1"/>
          </a:solidFill>
          <a:latin typeface="+mn-lt"/>
          <a:ea typeface="+mn-ea"/>
          <a:cs typeface="+mn-cs"/>
        </a:defRPr>
      </a:lvl3pPr>
      <a:lvl4pPr marL="1523539" algn="l" defTabSz="1015695" rtl="0" eaLnBrk="1" latinLnBrk="0" hangingPunct="1">
        <a:defRPr sz="2000" kern="1200">
          <a:solidFill>
            <a:schemeClr val="tx1"/>
          </a:solidFill>
          <a:latin typeface="+mn-lt"/>
          <a:ea typeface="+mn-ea"/>
          <a:cs typeface="+mn-cs"/>
        </a:defRPr>
      </a:lvl4pPr>
      <a:lvl5pPr marL="2031380" algn="l" defTabSz="1015695" rtl="0" eaLnBrk="1" latinLnBrk="0" hangingPunct="1">
        <a:defRPr sz="2000" kern="1200">
          <a:solidFill>
            <a:schemeClr val="tx1"/>
          </a:solidFill>
          <a:latin typeface="+mn-lt"/>
          <a:ea typeface="+mn-ea"/>
          <a:cs typeface="+mn-cs"/>
        </a:defRPr>
      </a:lvl5pPr>
      <a:lvl6pPr marL="2539226" algn="l" defTabSz="1015695" rtl="0" eaLnBrk="1" latinLnBrk="0" hangingPunct="1">
        <a:defRPr sz="2000" kern="1200">
          <a:solidFill>
            <a:schemeClr val="tx1"/>
          </a:solidFill>
          <a:latin typeface="+mn-lt"/>
          <a:ea typeface="+mn-ea"/>
          <a:cs typeface="+mn-cs"/>
        </a:defRPr>
      </a:lvl6pPr>
      <a:lvl7pPr marL="3047073" algn="l" defTabSz="1015695" rtl="0" eaLnBrk="1" latinLnBrk="0" hangingPunct="1">
        <a:defRPr sz="2000" kern="1200">
          <a:solidFill>
            <a:schemeClr val="tx1"/>
          </a:solidFill>
          <a:latin typeface="+mn-lt"/>
          <a:ea typeface="+mn-ea"/>
          <a:cs typeface="+mn-cs"/>
        </a:defRPr>
      </a:lvl7pPr>
      <a:lvl8pPr marL="3554915" algn="l" defTabSz="1015695" rtl="0" eaLnBrk="1" latinLnBrk="0" hangingPunct="1">
        <a:defRPr sz="2000" kern="1200">
          <a:solidFill>
            <a:schemeClr val="tx1"/>
          </a:solidFill>
          <a:latin typeface="+mn-lt"/>
          <a:ea typeface="+mn-ea"/>
          <a:cs typeface="+mn-cs"/>
        </a:defRPr>
      </a:lvl8pPr>
      <a:lvl9pPr marL="4062760" algn="l" defTabSz="10156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8.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mydesktop/MVI_1181.MP4" TargetMode="External"/><Relationship Id="rId7"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mydesktop/MVI_1181.MP4" TargetMode="External"/><Relationship Id="rId7"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9.png"/><Relationship Id="rId7"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emf"/><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8" Type="http://schemas.openxmlformats.org/officeDocument/2006/relationships/hyperlink" Target="http://www.iop.kiev.ua/~obraun/tribo-intro.htm" TargetMode="External"/><Relationship Id="rId3" Type="http://schemas.openxmlformats.org/officeDocument/2006/relationships/image" Target="../media/image8.png"/><Relationship Id="rId7" Type="http://schemas.openxmlformats.org/officeDocument/2006/relationships/hyperlink" Target="https://www.tribonet.org/wiki/laws-of-friction/"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emf"/><Relationship Id="rId9" Type="http://schemas.openxmlformats.org/officeDocument/2006/relationships/hyperlink" Target="https://www.nature.com/articles/s41467-018-02981-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link.springer.com/journal/40544/5/3/page/1" TargetMode="Externa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ydesktop/MVI_1186.MP4" TargetMode="Externa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0.jpeg"/><Relationship Id="rId10" Type="http://schemas.openxmlformats.org/officeDocument/2006/relationships/image" Target="../media/image16.png"/><Relationship Id="rId4" Type="http://schemas.openxmlformats.org/officeDocument/2006/relationships/image" Target="../media/image9.emf"/><Relationship Id="rId9"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endParaRPr lang="en-US" dirty="0"/>
          </a:p>
        </p:txBody>
      </p:sp>
      <p:sp>
        <p:nvSpPr>
          <p:cNvPr id="3" name="Subtitle 2"/>
          <p:cNvSpPr>
            <a:spLocks noGrp="1"/>
          </p:cNvSpPr>
          <p:nvPr>
            <p:ph type="subTitle" idx="1"/>
          </p:nvPr>
        </p:nvSpPr>
        <p:spPr>
          <a:xfrm>
            <a:off x="457200" y="403412"/>
            <a:ext cx="11066929" cy="1521756"/>
          </a:xfrm>
        </p:spPr>
        <p:txBody>
          <a:bodyPr/>
          <a:lstStyle/>
          <a:p>
            <a:r>
              <a:rPr lang="en-US" sz="2800" dirty="0">
                <a:solidFill>
                  <a:schemeClr val="tx2"/>
                </a:solidFill>
              </a:rPr>
              <a:t>Webinar series</a:t>
            </a:r>
            <a:br>
              <a:rPr lang="en-US" sz="2800" dirty="0">
                <a:solidFill>
                  <a:schemeClr val="tx2"/>
                </a:solidFill>
              </a:rPr>
            </a:br>
            <a:r>
              <a:rPr lang="en-US" sz="2800" dirty="0">
                <a:solidFill>
                  <a:schemeClr val="tx2"/>
                </a:solidFill>
              </a:rPr>
              <a:t>2 April 2020  </a:t>
            </a:r>
            <a:r>
              <a:rPr lang="en-US" sz="2800" dirty="0" err="1">
                <a:solidFill>
                  <a:schemeClr val="tx2"/>
                </a:solidFill>
              </a:rPr>
              <a:t>Pontivy</a:t>
            </a:r>
            <a:r>
              <a:rPr lang="en-US" sz="2800" dirty="0">
                <a:solidFill>
                  <a:schemeClr val="tx2"/>
                </a:solidFill>
              </a:rPr>
              <a:t> </a:t>
            </a:r>
            <a:r>
              <a:rPr lang="en-US" sz="2800" dirty="0" smtClean="0">
                <a:solidFill>
                  <a:schemeClr val="tx2"/>
                </a:solidFill>
              </a:rPr>
              <a:t>France</a:t>
            </a:r>
          </a:p>
          <a:p>
            <a:pPr algn="ctr"/>
            <a:r>
              <a:rPr lang="en-US" sz="3200" dirty="0" smtClean="0">
                <a:solidFill>
                  <a:schemeClr val="tx2"/>
                </a:solidFill>
              </a:rPr>
              <a:t>It’s a Sticking Point</a:t>
            </a:r>
            <a:endParaRPr lang="en-GB" sz="3200" dirty="0">
              <a:solidFill>
                <a:schemeClr val="tx2"/>
              </a:solidFill>
            </a:endParaRPr>
          </a:p>
        </p:txBody>
      </p:sp>
      <p:pic>
        <p:nvPicPr>
          <p:cNvPr id="1028" name="Picture 4" descr="Image result for stem pd net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3208" y="89901"/>
            <a:ext cx="1985197" cy="19851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5777256"/>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168319"/>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269" y="606131"/>
            <a:ext cx="7168179" cy="952735"/>
          </a:xfrm>
        </p:spPr>
        <p:txBody>
          <a:bodyPr/>
          <a:lstStyle/>
          <a:p>
            <a:r>
              <a:rPr lang="en-GB" dirty="0" err="1" smtClean="0"/>
              <a:t>Amontons</a:t>
            </a:r>
            <a:r>
              <a:rPr lang="en-GB" dirty="0" smtClean="0"/>
              <a:t>’ first law</a:t>
            </a: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3208" y="89901"/>
            <a:ext cx="1985197" cy="19851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riction asperity mod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93" y="1490848"/>
            <a:ext cx="6170893" cy="2833002"/>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638865" y="4255831"/>
            <a:ext cx="4593039" cy="1162640"/>
          </a:xfrm>
        </p:spPr>
        <p:txBody>
          <a:bodyPr>
            <a:normAutofit lnSpcReduction="10000"/>
          </a:bodyPr>
          <a:lstStyle/>
          <a:p>
            <a:pPr algn="l"/>
            <a:r>
              <a:rPr lang="en-GB" dirty="0" smtClean="0"/>
              <a:t>A cognitive challenge.</a:t>
            </a:r>
          </a:p>
          <a:p>
            <a:pPr algn="l"/>
            <a:r>
              <a:rPr lang="en-GB" dirty="0" smtClean="0"/>
              <a:t>Find a mathematical model to support the scientific model above.</a:t>
            </a:r>
          </a:p>
          <a:p>
            <a:pPr algn="l"/>
            <a:endParaRPr lang="en-GB" dirty="0" smtClean="0"/>
          </a:p>
          <a:p>
            <a:pPr algn="l"/>
            <a:endParaRPr lang="en-GB" dirty="0"/>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08133" y="1490848"/>
            <a:ext cx="6383867" cy="3590925"/>
          </a:xfrm>
          <a:prstGeom prst="rect">
            <a:avLst/>
          </a:prstGeom>
        </p:spPr>
      </p:pic>
    </p:spTree>
    <p:extLst>
      <p:ext uri="{BB962C8B-B14F-4D97-AF65-F5344CB8AC3E}">
        <p14:creationId xmlns:p14="http://schemas.microsoft.com/office/powerpoint/2010/main" val="573219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751" y="1012392"/>
            <a:ext cx="7178936" cy="952735"/>
          </a:xfrm>
        </p:spPr>
        <p:txBody>
          <a:bodyPr/>
          <a:lstStyle/>
          <a:p>
            <a:r>
              <a:rPr lang="en-GB" dirty="0" smtClean="0"/>
              <a:t>Static and dynamic</a:t>
            </a:r>
            <a:endParaRPr lang="en-GB" dirty="0"/>
          </a:p>
        </p:txBody>
      </p:sp>
      <p:sp>
        <p:nvSpPr>
          <p:cNvPr id="3" name="Subtitle 2"/>
          <p:cNvSpPr>
            <a:spLocks noGrp="1"/>
          </p:cNvSpPr>
          <p:nvPr>
            <p:ph type="subTitle" idx="1"/>
          </p:nvPr>
        </p:nvSpPr>
        <p:spPr>
          <a:xfrm>
            <a:off x="4134522" y="8658132"/>
            <a:ext cx="9144000" cy="1655762"/>
          </a:xfrm>
        </p:spPr>
        <p:txBody>
          <a:bodyPr/>
          <a:lstStyle/>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3208" y="89901"/>
            <a:ext cx="1985197" cy="198519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kinetic static friction differe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3018" y="1897275"/>
            <a:ext cx="5619750" cy="363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151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793" y="812707"/>
            <a:ext cx="9144000" cy="1162908"/>
          </a:xfrm>
        </p:spPr>
        <p:txBody>
          <a:bodyPr>
            <a:normAutofit fontScale="90000"/>
          </a:bodyPr>
          <a:lstStyle/>
          <a:p>
            <a:r>
              <a:rPr lang="en-GB" dirty="0" smtClean="0"/>
              <a:t>Why do </a:t>
            </a:r>
            <a:r>
              <a:rPr lang="en-GB" dirty="0" smtClean="0"/>
              <a:t>we need wide car Tyres?</a:t>
            </a:r>
            <a:endParaRPr lang="en-GB" dirty="0"/>
          </a:p>
        </p:txBody>
      </p:sp>
      <p:sp>
        <p:nvSpPr>
          <p:cNvPr id="3" name="Subtitle 2"/>
          <p:cNvSpPr>
            <a:spLocks noGrp="1"/>
          </p:cNvSpPr>
          <p:nvPr>
            <p:ph type="subTitle" idx="1"/>
          </p:nvPr>
        </p:nvSpPr>
        <p:spPr>
          <a:xfrm>
            <a:off x="880533" y="3122211"/>
            <a:ext cx="5689600" cy="1655762"/>
          </a:xfrm>
        </p:spPr>
        <p:txBody>
          <a:bodyPr/>
          <a:lstStyle/>
          <a:p>
            <a:r>
              <a:rPr lang="en-GB" dirty="0" err="1" smtClean="0"/>
              <a:t>Amontons</a:t>
            </a:r>
            <a:r>
              <a:rPr lang="en-GB" dirty="0" smtClean="0"/>
              <a:t> would invoke his second law!</a:t>
            </a:r>
          </a:p>
          <a:p>
            <a:r>
              <a:rPr lang="en-GB" dirty="0" smtClean="0"/>
              <a:t>But students do not yet know it!</a:t>
            </a: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3208" y="89901"/>
            <a:ext cx="1985197" cy="19851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0199" y="2229633"/>
            <a:ext cx="3266017" cy="3266017"/>
          </a:xfrm>
          <a:prstGeom prst="rect">
            <a:avLst/>
          </a:prstGeom>
        </p:spPr>
      </p:pic>
      <p:sp>
        <p:nvSpPr>
          <p:cNvPr id="8" name="Oval Callout 7"/>
          <p:cNvSpPr/>
          <p:nvPr/>
        </p:nvSpPr>
        <p:spPr>
          <a:xfrm>
            <a:off x="9588599" y="1926818"/>
            <a:ext cx="2063578" cy="13477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I know!</a:t>
            </a:r>
            <a:endParaRPr lang="en-GB" sz="3200" dirty="0"/>
          </a:p>
        </p:txBody>
      </p:sp>
    </p:spTree>
    <p:extLst>
      <p:ext uri="{BB962C8B-B14F-4D97-AF65-F5344CB8AC3E}">
        <p14:creationId xmlns:p14="http://schemas.microsoft.com/office/powerpoint/2010/main" val="318302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785" y="692112"/>
            <a:ext cx="9144000" cy="765150"/>
          </a:xfrm>
        </p:spPr>
        <p:txBody>
          <a:bodyPr>
            <a:normAutofit fontScale="90000"/>
          </a:bodyPr>
          <a:lstStyle/>
          <a:p>
            <a:r>
              <a:rPr lang="en-GB" dirty="0" smtClean="0">
                <a:hlinkClick r:id="rId3" action="ppaction://hlinkfile"/>
              </a:rPr>
              <a:t>Can we verify the claim?</a:t>
            </a:r>
            <a:endParaRPr lang="en-GB"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83208" y="89901"/>
            <a:ext cx="1985197" cy="19851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87785" y="1434821"/>
            <a:ext cx="6960096" cy="3915054"/>
          </a:xfrm>
          <a:prstGeom prst="rect">
            <a:avLst/>
          </a:prstGeom>
        </p:spPr>
      </p:pic>
      <p:sp>
        <p:nvSpPr>
          <p:cNvPr id="10" name="TextBox 9"/>
          <p:cNvSpPr txBox="1"/>
          <p:nvPr/>
        </p:nvSpPr>
        <p:spPr>
          <a:xfrm>
            <a:off x="716692" y="1754960"/>
            <a:ext cx="3027405" cy="2585323"/>
          </a:xfrm>
          <a:prstGeom prst="rect">
            <a:avLst/>
          </a:prstGeom>
          <a:noFill/>
        </p:spPr>
        <p:txBody>
          <a:bodyPr wrap="square" rtlCol="0">
            <a:spAutoFit/>
          </a:bodyPr>
          <a:lstStyle/>
          <a:p>
            <a:r>
              <a:rPr lang="en-GB" dirty="0" smtClean="0"/>
              <a:t>Use polystyrene blocks of different areas.  They have little mass and so will not affect readings but serve as a convenient standard surface and sledge for masses!</a:t>
            </a:r>
          </a:p>
          <a:p>
            <a:endParaRPr lang="en-GB" smtClean="0"/>
          </a:p>
          <a:p>
            <a:r>
              <a:rPr lang="en-GB" smtClean="0"/>
              <a:t>The </a:t>
            </a:r>
            <a:r>
              <a:rPr lang="en-GB" dirty="0" smtClean="0"/>
              <a:t>following slide suggests a table for students to fill in.</a:t>
            </a:r>
            <a:endParaRPr lang="en-GB" dirty="0"/>
          </a:p>
        </p:txBody>
      </p:sp>
    </p:spTree>
    <p:extLst>
      <p:ext uri="{BB962C8B-B14F-4D97-AF65-F5344CB8AC3E}">
        <p14:creationId xmlns:p14="http://schemas.microsoft.com/office/powerpoint/2010/main" val="3235325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785" y="692112"/>
            <a:ext cx="9144000" cy="765150"/>
          </a:xfrm>
        </p:spPr>
        <p:txBody>
          <a:bodyPr>
            <a:normAutofit fontScale="90000"/>
          </a:bodyPr>
          <a:lstStyle/>
          <a:p>
            <a:r>
              <a:rPr lang="en-GB" dirty="0" smtClean="0">
                <a:hlinkClick r:id="rId3" action="ppaction://hlinkfile"/>
              </a:rPr>
              <a:t>Can we verify the claim?</a:t>
            </a:r>
            <a:endParaRPr lang="en-GB" dirty="0"/>
          </a:p>
        </p:txBody>
      </p:sp>
      <p:pic>
        <p:nvPicPr>
          <p:cNvPr id="6" name="Picture 5"/>
          <p:cNvPicPr>
            <a:picLocks noChangeAspect="1"/>
          </p:cNvPicPr>
          <p:nvPr/>
        </p:nvPicPr>
        <p:blipFill>
          <a:blip r:embed="rId4"/>
          <a:stretch>
            <a:fillRect/>
          </a:stretch>
        </p:blipFill>
        <p:spPr>
          <a:xfrm>
            <a:off x="6818929" y="2316163"/>
            <a:ext cx="4057650" cy="3038475"/>
          </a:xfrm>
          <a:prstGeom prst="rect">
            <a:avLst/>
          </a:prstGeom>
        </p:spPr>
      </p:pic>
      <p:pic>
        <p:nvPicPr>
          <p:cNvPr id="9" name="Picture 8"/>
          <p:cNvPicPr>
            <a:picLocks noChangeAspect="1"/>
          </p:cNvPicPr>
          <p:nvPr/>
        </p:nvPicPr>
        <p:blipFill>
          <a:blip r:embed="rId5"/>
          <a:stretch>
            <a:fillRect/>
          </a:stretch>
        </p:blipFill>
        <p:spPr>
          <a:xfrm>
            <a:off x="714290" y="2075098"/>
            <a:ext cx="5924550" cy="1943100"/>
          </a:xfrm>
          <a:prstGeom prst="rect">
            <a:avLst/>
          </a:prstGeom>
        </p:spPr>
      </p:pic>
      <p:sp>
        <p:nvSpPr>
          <p:cNvPr id="3" name="Subtitle 2"/>
          <p:cNvSpPr>
            <a:spLocks noGrp="1"/>
          </p:cNvSpPr>
          <p:nvPr>
            <p:ph type="subTitle" idx="1"/>
          </p:nvPr>
        </p:nvSpPr>
        <p:spPr>
          <a:xfrm>
            <a:off x="1524000" y="1667435"/>
            <a:ext cx="9144000" cy="3590365"/>
          </a:xfrm>
        </p:spPr>
        <p:txBody>
          <a:bodyPr/>
          <a:lstStyle/>
          <a:p>
            <a:endParaRPr lang="en-GB" dirty="0"/>
          </a:p>
        </p:txBody>
      </p:sp>
      <p:pic>
        <p:nvPicPr>
          <p:cNvPr id="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7"/>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83208" y="89901"/>
            <a:ext cx="1985197" cy="1985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520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816" y="724565"/>
            <a:ext cx="9144000" cy="1123284"/>
          </a:xfrm>
        </p:spPr>
        <p:txBody>
          <a:bodyPr/>
          <a:lstStyle/>
          <a:p>
            <a:endParaRPr lang="en-GB" dirty="0"/>
          </a:p>
        </p:txBody>
      </p:sp>
      <p:pic>
        <p:nvPicPr>
          <p:cNvPr id="17" name="Picture 16"/>
          <p:cNvPicPr>
            <a:picLocks noChangeAspect="1"/>
          </p:cNvPicPr>
          <p:nvPr/>
        </p:nvPicPr>
        <p:blipFill>
          <a:blip r:embed="rId3"/>
          <a:stretch>
            <a:fillRect/>
          </a:stretch>
        </p:blipFill>
        <p:spPr>
          <a:xfrm>
            <a:off x="6599854" y="2187575"/>
            <a:ext cx="4495800" cy="3162300"/>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83208" y="89901"/>
            <a:ext cx="1985197" cy="19851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8"/>
          <a:stretch>
            <a:fillRect/>
          </a:stretch>
        </p:blipFill>
        <p:spPr>
          <a:xfrm>
            <a:off x="827704" y="2477320"/>
            <a:ext cx="5772150" cy="1838325"/>
          </a:xfrm>
          <a:prstGeom prst="rect">
            <a:avLst/>
          </a:prstGeom>
        </p:spPr>
      </p:pic>
    </p:spTree>
    <p:extLst>
      <p:ext uri="{BB962C8B-B14F-4D97-AF65-F5344CB8AC3E}">
        <p14:creationId xmlns:p14="http://schemas.microsoft.com/office/powerpoint/2010/main" val="4153303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785" y="445080"/>
            <a:ext cx="9144000" cy="1577806"/>
          </a:xfrm>
        </p:spPr>
        <p:txBody>
          <a:bodyPr>
            <a:normAutofit fontScale="90000"/>
          </a:bodyPr>
          <a:lstStyle/>
          <a:p>
            <a:r>
              <a:rPr lang="en-GB" dirty="0" smtClean="0"/>
              <a:t>But why do we use wide tyres?</a:t>
            </a:r>
            <a:br>
              <a:rPr lang="en-GB" dirty="0" smtClean="0"/>
            </a:br>
            <a:endParaRPr lang="en-GB" dirty="0"/>
          </a:p>
        </p:txBody>
      </p:sp>
      <p:sp>
        <p:nvSpPr>
          <p:cNvPr id="3" name="Subtitle 2"/>
          <p:cNvSpPr>
            <a:spLocks noGrp="1"/>
          </p:cNvSpPr>
          <p:nvPr>
            <p:ph type="subTitle" idx="1"/>
          </p:nvPr>
        </p:nvSpPr>
        <p:spPr>
          <a:xfrm>
            <a:off x="8750135" y="1494369"/>
            <a:ext cx="3306878" cy="3670298"/>
          </a:xfrm>
        </p:spPr>
        <p:txBody>
          <a:bodyPr>
            <a:normAutofit fontScale="92500"/>
          </a:bodyPr>
          <a:lstStyle/>
          <a:p>
            <a:endParaRPr lang="en-GB" dirty="0" smtClean="0"/>
          </a:p>
          <a:p>
            <a:r>
              <a:rPr lang="en-GB" dirty="0" smtClean="0"/>
              <a:t>Reduce rate of wear!</a:t>
            </a:r>
          </a:p>
          <a:p>
            <a:r>
              <a:rPr lang="en-GB" dirty="0" err="1" smtClean="0"/>
              <a:t>Amontons</a:t>
            </a:r>
            <a:r>
              <a:rPr lang="en-GB" dirty="0" smtClean="0"/>
              <a:t>’ second law, friction is independent of the area of contact.</a:t>
            </a:r>
          </a:p>
          <a:p>
            <a:r>
              <a:rPr lang="en-GB" dirty="0" smtClean="0"/>
              <a:t>The explanation lies in understanding the first law and follows logically.</a:t>
            </a:r>
          </a:p>
          <a:p>
            <a:r>
              <a:rPr lang="en-GB" dirty="0" smtClean="0"/>
              <a:t>Known to Leonardo and rediscovered by </a:t>
            </a:r>
            <a:r>
              <a:rPr lang="en-GB" dirty="0" err="1" smtClean="0"/>
              <a:t>Amontons</a:t>
            </a:r>
            <a:r>
              <a:rPr lang="en-GB" dirty="0" smtClean="0"/>
              <a:t>.</a:t>
            </a:r>
            <a:endParaRPr lang="en-GB" dirty="0" smtClean="0"/>
          </a:p>
          <a:p>
            <a:endParaRPr lang="en-GB" dirty="0"/>
          </a:p>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71816" y="37689"/>
            <a:ext cx="1985197" cy="19851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33" y="2177196"/>
            <a:ext cx="8335433" cy="4680804"/>
          </a:xfrm>
          <a:prstGeom prst="rect">
            <a:avLst/>
          </a:prstGeom>
        </p:spPr>
      </p:pic>
    </p:spTree>
    <p:extLst>
      <p:ext uri="{BB962C8B-B14F-4D97-AF65-F5344CB8AC3E}">
        <p14:creationId xmlns:p14="http://schemas.microsoft.com/office/powerpoint/2010/main" val="409898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And the purpose of tread?</a:t>
            </a:r>
            <a:endParaRPr lang="en-GB" dirty="0"/>
          </a:p>
        </p:txBody>
      </p:sp>
      <p:sp>
        <p:nvSpPr>
          <p:cNvPr id="3" name="Content Placeholder 2"/>
          <p:cNvSpPr>
            <a:spLocks noGrp="1"/>
          </p:cNvSpPr>
          <p:nvPr>
            <p:ph idx="1"/>
          </p:nvPr>
        </p:nvSpPr>
        <p:spPr/>
        <p:txBody>
          <a:bodyPr/>
          <a:lstStyle/>
          <a:p>
            <a:r>
              <a:rPr lang="en-GB" dirty="0" smtClean="0"/>
              <a:t>It obviously cannot increase friction!</a:t>
            </a:r>
          </a:p>
          <a:p>
            <a:endParaRPr lang="en-GB" dirty="0" smtClean="0"/>
          </a:p>
          <a:p>
            <a:r>
              <a:rPr lang="en-GB" dirty="0" smtClean="0"/>
              <a:t>It is only to clear water out of the way on a wet road.</a:t>
            </a:r>
          </a:p>
          <a:p>
            <a:endParaRPr lang="en-GB" dirty="0" smtClean="0"/>
          </a:p>
          <a:p>
            <a:r>
              <a:rPr lang="en-GB" dirty="0" smtClean="0"/>
              <a:t>Smooth or bald tyres would be just as effective as tyres with tread on a dry road (</a:t>
            </a:r>
            <a:r>
              <a:rPr lang="en-GB" dirty="0" err="1" smtClean="0"/>
              <a:t>cf</a:t>
            </a:r>
            <a:r>
              <a:rPr lang="en-GB" dirty="0" smtClean="0"/>
              <a:t> racing cars!)</a:t>
            </a:r>
          </a:p>
          <a:p>
            <a:endParaRPr lang="en-GB" dirty="0" smtClean="0"/>
          </a:p>
          <a:p>
            <a:r>
              <a:rPr lang="en-GB" dirty="0" smtClean="0"/>
              <a:t>The law requires that the tread is a minimum depth to avoid aquaplaning in the wet!</a:t>
            </a:r>
          </a:p>
        </p:txBody>
      </p:sp>
    </p:spTree>
    <p:extLst>
      <p:ext uri="{BB962C8B-B14F-4D97-AF65-F5344CB8AC3E}">
        <p14:creationId xmlns:p14="http://schemas.microsoft.com/office/powerpoint/2010/main" val="3520455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408" y="1642068"/>
            <a:ext cx="8095129" cy="4553510"/>
          </a:xfrm>
          <a:prstGeom prst="rect">
            <a:avLst/>
          </a:prstGeom>
        </p:spPr>
      </p:pic>
      <p:sp>
        <p:nvSpPr>
          <p:cNvPr id="2" name="Title 1"/>
          <p:cNvSpPr>
            <a:spLocks noGrp="1"/>
          </p:cNvSpPr>
          <p:nvPr>
            <p:ph type="ctrTitle"/>
          </p:nvPr>
        </p:nvSpPr>
        <p:spPr>
          <a:xfrm>
            <a:off x="474702" y="919863"/>
            <a:ext cx="7620427" cy="1449809"/>
          </a:xfrm>
        </p:spPr>
        <p:txBody>
          <a:bodyPr>
            <a:normAutofit fontScale="90000"/>
          </a:bodyPr>
          <a:lstStyle/>
          <a:p>
            <a:r>
              <a:rPr lang="en-GB" dirty="0" smtClean="0"/>
              <a:t>So, front or rear wheel drive?</a:t>
            </a:r>
            <a:endParaRPr lang="en-GB" dirty="0"/>
          </a:p>
        </p:txBody>
      </p:sp>
      <p:sp>
        <p:nvSpPr>
          <p:cNvPr id="3" name="Subtitle 2"/>
          <p:cNvSpPr>
            <a:spLocks noGrp="1"/>
          </p:cNvSpPr>
          <p:nvPr>
            <p:ph type="subTitle" idx="1"/>
          </p:nvPr>
        </p:nvSpPr>
        <p:spPr/>
        <p:txBody>
          <a:bodyPr/>
          <a:lstStyle/>
          <a:p>
            <a:endParaRPr lang="en-GB"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83208" y="89901"/>
            <a:ext cx="1985197" cy="1985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705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702" y="919863"/>
            <a:ext cx="7620427" cy="1449809"/>
          </a:xfrm>
        </p:spPr>
        <p:txBody>
          <a:bodyPr>
            <a:normAutofit fontScale="90000"/>
          </a:bodyPr>
          <a:lstStyle/>
          <a:p>
            <a:r>
              <a:rPr lang="en-GB" dirty="0" smtClean="0"/>
              <a:t>So, front or rear wheel drive?</a:t>
            </a:r>
            <a:endParaRPr lang="en-GB" dirty="0"/>
          </a:p>
        </p:txBody>
      </p:sp>
      <p:sp>
        <p:nvSpPr>
          <p:cNvPr id="3" name="Subtitle 2"/>
          <p:cNvSpPr>
            <a:spLocks noGrp="1"/>
          </p:cNvSpPr>
          <p:nvPr>
            <p:ph type="subTitle" idx="1"/>
          </p:nvPr>
        </p:nvSpPr>
        <p:spPr/>
        <p:txBody>
          <a:bodyPr/>
          <a:lstStyle/>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3208" y="89901"/>
            <a:ext cx="1985197" cy="19851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rotWithShape="1">
          <a:blip r:embed="rId7">
            <a:extLst>
              <a:ext uri="{28A0092B-C50C-407E-A947-70E740481C1C}">
                <a14:useLocalDpi xmlns:a14="http://schemas.microsoft.com/office/drawing/2010/main" val="0"/>
              </a:ext>
            </a:extLst>
          </a:blip>
          <a:srcRect l="28794" t="40986" r="28405" b="4021"/>
          <a:stretch/>
        </p:blipFill>
        <p:spPr bwMode="auto">
          <a:xfrm>
            <a:off x="5612392" y="1856482"/>
            <a:ext cx="3717874" cy="3401318"/>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1178768" y="2550313"/>
            <a:ext cx="2565400" cy="2308324"/>
          </a:xfrm>
          <a:prstGeom prst="rect">
            <a:avLst/>
          </a:prstGeom>
          <a:noFill/>
        </p:spPr>
        <p:txBody>
          <a:bodyPr wrap="square" rtlCol="0">
            <a:spAutoFit/>
          </a:bodyPr>
          <a:lstStyle/>
          <a:p>
            <a:r>
              <a:rPr lang="en-GB" sz="2400" dirty="0" smtClean="0"/>
              <a:t>Now we can provide an explanation in terms of moments of forces, or torques.</a:t>
            </a:r>
            <a:endParaRPr lang="en-GB" sz="2400" dirty="0"/>
          </a:p>
        </p:txBody>
      </p:sp>
    </p:spTree>
    <p:extLst>
      <p:ext uri="{BB962C8B-B14F-4D97-AF65-F5344CB8AC3E}">
        <p14:creationId xmlns:p14="http://schemas.microsoft.com/office/powerpoint/2010/main" val="3468672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6641054" cy="1427946"/>
          </a:xfrm>
        </p:spPr>
        <p:txBody>
          <a:bodyPr>
            <a:normAutofit fontScale="90000"/>
          </a:bodyPr>
          <a:lstStyle/>
          <a:p>
            <a:r>
              <a:rPr lang="en-GB" dirty="0" smtClean="0"/>
              <a:t>The meta level of CPD</a:t>
            </a:r>
            <a:endParaRPr lang="en-GB" dirty="0"/>
          </a:p>
        </p:txBody>
      </p:sp>
      <p:sp>
        <p:nvSpPr>
          <p:cNvPr id="3" name="Subtitle 2"/>
          <p:cNvSpPr>
            <a:spLocks noGrp="1"/>
          </p:cNvSpPr>
          <p:nvPr>
            <p:ph type="subTitle" idx="1"/>
          </p:nvPr>
        </p:nvSpPr>
        <p:spPr>
          <a:xfrm>
            <a:off x="1524000" y="2850776"/>
            <a:ext cx="9144000" cy="2407024"/>
          </a:xfrm>
        </p:spPr>
        <p:txBody>
          <a:bodyPr>
            <a:normAutofit/>
          </a:bodyPr>
          <a:lstStyle/>
          <a:p>
            <a:r>
              <a:rPr lang="en-GB" dirty="0"/>
              <a:t>Why do we teach what we teach</a:t>
            </a:r>
            <a:r>
              <a:rPr lang="en-GB" dirty="0" smtClean="0"/>
              <a:t>?</a:t>
            </a:r>
          </a:p>
          <a:p>
            <a:r>
              <a:rPr lang="en-GB" dirty="0"/>
              <a:t>Why do we teach in a particular </a:t>
            </a:r>
            <a:r>
              <a:rPr lang="en-GB"/>
              <a:t>way</a:t>
            </a:r>
            <a:r>
              <a:rPr lang="en-GB" smtClean="0"/>
              <a:t>?</a:t>
            </a:r>
            <a:endParaRPr lang="en-GB" dirty="0"/>
          </a:p>
          <a:p>
            <a:r>
              <a:rPr lang="en-GB" dirty="0" smtClean="0"/>
              <a:t>What motivates you as a teacher?</a:t>
            </a:r>
          </a:p>
          <a:p>
            <a:r>
              <a:rPr lang="en-GB" dirty="0" smtClean="0"/>
              <a:t>When do we engage students at different cognitive levels?</a:t>
            </a:r>
          </a:p>
          <a:p>
            <a:r>
              <a:rPr lang="en-GB" dirty="0" smtClean="0"/>
              <a:t>What is the accepted truth of a scientific concept?</a:t>
            </a:r>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3208" y="89901"/>
            <a:ext cx="1985197" cy="1985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13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a:t>
            </a:r>
            <a:r>
              <a:rPr lang="en-GB" sz="3200" dirty="0" smtClean="0"/>
              <a:t>Copernicus@physics.org</a:t>
            </a:r>
            <a:endParaRPr lang="en-GB" sz="3200" dirty="0"/>
          </a:p>
        </p:txBody>
      </p:sp>
      <p:sp>
        <p:nvSpPr>
          <p:cNvPr id="3" name="Content Placeholder 2"/>
          <p:cNvSpPr>
            <a:spLocks noGrp="1"/>
          </p:cNvSpPr>
          <p:nvPr>
            <p:ph idx="1"/>
          </p:nvPr>
        </p:nvSpPr>
        <p:spPr/>
        <p:txBody>
          <a:bodyPr/>
          <a:lstStyle/>
          <a:p>
            <a:r>
              <a:rPr lang="en-GB" dirty="0" smtClean="0"/>
              <a:t>Tyre tread for clearing water</a:t>
            </a:r>
          </a:p>
          <a:p>
            <a:r>
              <a:rPr lang="en-GB" dirty="0" smtClean="0"/>
              <a:t>Friction drives car forwards (not thrust or driving force)</a:t>
            </a:r>
          </a:p>
          <a:p>
            <a:r>
              <a:rPr lang="en-GB" dirty="0" smtClean="0"/>
              <a:t>Friction arises from surfaces in contact (stationary or sliding)</a:t>
            </a:r>
          </a:p>
          <a:p>
            <a:r>
              <a:rPr lang="en-GB" dirty="0" smtClean="0"/>
              <a:t>Friction independent area contact</a:t>
            </a:r>
          </a:p>
          <a:p>
            <a:r>
              <a:rPr lang="en-GB" dirty="0" smtClean="0"/>
              <a:t>Equilibrium requires balanced torques as well as forces</a:t>
            </a:r>
          </a:p>
          <a:p>
            <a:r>
              <a:rPr lang="en-GB" dirty="0" smtClean="0"/>
              <a:t>The weight of an object does not move its line of action</a:t>
            </a:r>
          </a:p>
          <a:p>
            <a:r>
              <a:rPr lang="en-GB" dirty="0" smtClean="0"/>
              <a:t>Forces need names. (reaction force is not enough)</a:t>
            </a:r>
          </a:p>
          <a:p>
            <a:endParaRPr lang="en-GB" dirty="0" smtClean="0"/>
          </a:p>
          <a:p>
            <a:endParaRPr lang="en-GB" dirty="0"/>
          </a:p>
        </p:txBody>
      </p:sp>
    </p:spTree>
    <p:extLst>
      <p:ext uri="{BB962C8B-B14F-4D97-AF65-F5344CB8AC3E}">
        <p14:creationId xmlns:p14="http://schemas.microsoft.com/office/powerpoint/2010/main" val="1428086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25159" y="8455025"/>
            <a:ext cx="9144000" cy="1655762"/>
          </a:xfrm>
        </p:spPr>
        <p:txBody>
          <a:bodyPr/>
          <a:lstStyle/>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3208" y="89901"/>
            <a:ext cx="1985197" cy="19851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friction asperity mod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1507" y="2318312"/>
            <a:ext cx="6603402" cy="30315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0005" y="2484237"/>
            <a:ext cx="4650991" cy="2862322"/>
          </a:xfrm>
          <a:prstGeom prst="rect">
            <a:avLst/>
          </a:prstGeom>
          <a:noFill/>
        </p:spPr>
        <p:txBody>
          <a:bodyPr wrap="square" rtlCol="0">
            <a:spAutoFit/>
          </a:bodyPr>
          <a:lstStyle/>
          <a:p>
            <a:r>
              <a:rPr lang="en-GB" dirty="0" smtClean="0"/>
              <a:t>Real Area, RA, supports weight W</a:t>
            </a:r>
          </a:p>
          <a:p>
            <a:r>
              <a:rPr lang="en-GB" dirty="0" smtClean="0"/>
              <a:t>If W doubles then so does RA</a:t>
            </a:r>
          </a:p>
          <a:p>
            <a:r>
              <a:rPr lang="en-GB" dirty="0" smtClean="0"/>
              <a:t>So real pressure is constant</a:t>
            </a:r>
            <a:r>
              <a:rPr lang="en-GB" dirty="0"/>
              <a:t> </a:t>
            </a:r>
            <a:r>
              <a:rPr lang="en-GB" dirty="0" smtClean="0"/>
              <a:t>and </a:t>
            </a:r>
            <a:r>
              <a:rPr lang="en-GB" dirty="0"/>
              <a:t>RA </a:t>
            </a:r>
            <a:r>
              <a:rPr lang="en-GB" dirty="0" smtClean="0"/>
              <a:t>∝ W</a:t>
            </a:r>
          </a:p>
          <a:p>
            <a:endParaRPr lang="en-GB" dirty="0"/>
          </a:p>
          <a:p>
            <a:r>
              <a:rPr lang="en-GB" dirty="0" smtClean="0"/>
              <a:t>Force </a:t>
            </a:r>
            <a:r>
              <a:rPr lang="en-GB" dirty="0" err="1" smtClean="0"/>
              <a:t>Ff</a:t>
            </a:r>
            <a:r>
              <a:rPr lang="en-GB" dirty="0" smtClean="0"/>
              <a:t> to break </a:t>
            </a:r>
            <a:r>
              <a:rPr lang="en-GB" dirty="0" err="1" smtClean="0"/>
              <a:t>asperites</a:t>
            </a:r>
            <a:r>
              <a:rPr lang="en-GB" dirty="0" smtClean="0"/>
              <a:t> ∝ RA</a:t>
            </a:r>
          </a:p>
          <a:p>
            <a:endParaRPr lang="en-GB" dirty="0"/>
          </a:p>
          <a:p>
            <a:r>
              <a:rPr lang="en-GB" dirty="0" smtClean="0"/>
              <a:t>Therefore </a:t>
            </a:r>
            <a:r>
              <a:rPr lang="en-GB" dirty="0" err="1" smtClean="0"/>
              <a:t>Ff</a:t>
            </a:r>
            <a:r>
              <a:rPr lang="en-GB" dirty="0" smtClean="0"/>
              <a:t> ∝ W</a:t>
            </a:r>
          </a:p>
          <a:p>
            <a:endParaRPr lang="en-GB" dirty="0"/>
          </a:p>
          <a:p>
            <a:r>
              <a:rPr lang="en-GB" dirty="0" smtClean="0"/>
              <a:t>More generally </a:t>
            </a:r>
            <a:r>
              <a:rPr lang="en-GB" dirty="0" err="1" smtClean="0"/>
              <a:t>Ff</a:t>
            </a:r>
            <a:r>
              <a:rPr lang="en-GB" dirty="0" smtClean="0"/>
              <a:t> ∝ normal force .</a:t>
            </a:r>
          </a:p>
          <a:p>
            <a:endParaRPr lang="en-GB" dirty="0"/>
          </a:p>
        </p:txBody>
      </p:sp>
      <p:sp>
        <p:nvSpPr>
          <p:cNvPr id="9" name="Rectangle 8"/>
          <p:cNvSpPr/>
          <p:nvPr/>
        </p:nvSpPr>
        <p:spPr>
          <a:xfrm>
            <a:off x="5922715" y="3244334"/>
            <a:ext cx="346570" cy="369332"/>
          </a:xfrm>
          <a:prstGeom prst="rect">
            <a:avLst/>
          </a:prstGeom>
        </p:spPr>
        <p:txBody>
          <a:bodyPr wrap="none">
            <a:spAutoFit/>
          </a:bodyPr>
          <a:lstStyle/>
          <a:p>
            <a:r>
              <a:rPr lang="en-GB" dirty="0">
                <a:solidFill>
                  <a:srgbClr val="037F8C"/>
                </a:solidFill>
                <a:latin typeface="Times New Roman" panose="02020603050405020304" pitchFamily="18" charset="0"/>
              </a:rPr>
              <a:t>∝</a:t>
            </a:r>
            <a:endParaRPr lang="en-GB" dirty="0"/>
          </a:p>
        </p:txBody>
      </p:sp>
      <p:sp>
        <p:nvSpPr>
          <p:cNvPr id="10" name="TextBox 9"/>
          <p:cNvSpPr txBox="1"/>
          <p:nvPr/>
        </p:nvSpPr>
        <p:spPr>
          <a:xfrm>
            <a:off x="1473798" y="817581"/>
            <a:ext cx="5744583" cy="646331"/>
          </a:xfrm>
          <a:prstGeom prst="rect">
            <a:avLst/>
          </a:prstGeom>
          <a:noFill/>
        </p:spPr>
        <p:txBody>
          <a:bodyPr wrap="square" rtlCol="0">
            <a:spAutoFit/>
          </a:bodyPr>
          <a:lstStyle/>
          <a:p>
            <a:r>
              <a:rPr lang="en-GB" sz="3600" dirty="0" smtClean="0"/>
              <a:t>An explanation</a:t>
            </a:r>
            <a:endParaRPr lang="en-GB" sz="3600" dirty="0"/>
          </a:p>
        </p:txBody>
      </p:sp>
    </p:spTree>
    <p:extLst>
      <p:ext uri="{BB962C8B-B14F-4D97-AF65-F5344CB8AC3E}">
        <p14:creationId xmlns:p14="http://schemas.microsoft.com/office/powerpoint/2010/main" val="538996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25159" y="8455025"/>
            <a:ext cx="9144000" cy="1655762"/>
          </a:xfrm>
        </p:spPr>
        <p:txBody>
          <a:bodyPr/>
          <a:lstStyle/>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3208" y="89901"/>
            <a:ext cx="1985197" cy="19851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41851" y="2664504"/>
            <a:ext cx="7253867" cy="1754326"/>
          </a:xfrm>
          <a:prstGeom prst="rect">
            <a:avLst/>
          </a:prstGeom>
        </p:spPr>
        <p:txBody>
          <a:bodyPr wrap="square">
            <a:spAutoFit/>
          </a:bodyPr>
          <a:lstStyle/>
          <a:p>
            <a:pPr fontAlgn="base">
              <a:buFont typeface="+mj-lt"/>
              <a:buAutoNum type="arabicPeriod"/>
            </a:pPr>
            <a:r>
              <a:rPr lang="en-GB" dirty="0">
                <a:solidFill>
                  <a:srgbClr val="000000"/>
                </a:solidFill>
                <a:latin typeface="open sans"/>
              </a:rPr>
              <a:t>Friction force is proportional to the normal load (first </a:t>
            </a:r>
            <a:r>
              <a:rPr lang="en-GB" dirty="0" err="1">
                <a:solidFill>
                  <a:srgbClr val="000000"/>
                </a:solidFill>
                <a:latin typeface="open sans"/>
              </a:rPr>
              <a:t>Amonton’s</a:t>
            </a:r>
            <a:r>
              <a:rPr lang="en-GB" dirty="0">
                <a:solidFill>
                  <a:srgbClr val="000000"/>
                </a:solidFill>
                <a:latin typeface="open sans"/>
              </a:rPr>
              <a:t> law)</a:t>
            </a:r>
          </a:p>
          <a:p>
            <a:pPr fontAlgn="base">
              <a:buFont typeface="+mj-lt"/>
              <a:buAutoNum type="arabicPeriod"/>
            </a:pPr>
            <a:r>
              <a:rPr lang="en-GB" dirty="0">
                <a:solidFill>
                  <a:srgbClr val="000000"/>
                </a:solidFill>
                <a:latin typeface="open sans"/>
              </a:rPr>
              <a:t>Friction force is independent of the apparent contact area (second </a:t>
            </a:r>
            <a:r>
              <a:rPr lang="en-GB" dirty="0" err="1">
                <a:solidFill>
                  <a:srgbClr val="000000"/>
                </a:solidFill>
                <a:latin typeface="open sans"/>
              </a:rPr>
              <a:t>Amonton’s</a:t>
            </a:r>
            <a:r>
              <a:rPr lang="en-GB" dirty="0">
                <a:solidFill>
                  <a:srgbClr val="000000"/>
                </a:solidFill>
                <a:latin typeface="open sans"/>
              </a:rPr>
              <a:t> law)</a:t>
            </a:r>
          </a:p>
          <a:p>
            <a:pPr fontAlgn="base">
              <a:buFont typeface="+mj-lt"/>
              <a:buAutoNum type="arabicPeriod"/>
            </a:pPr>
            <a:r>
              <a:rPr lang="en-GB" dirty="0" smtClean="0">
                <a:solidFill>
                  <a:srgbClr val="000000"/>
                </a:solidFill>
                <a:latin typeface="open sans"/>
              </a:rPr>
              <a:t>Kinetic friction is independent of sliding speed (Coulomb’s law)</a:t>
            </a:r>
          </a:p>
          <a:p>
            <a:pPr fontAlgn="base"/>
            <a:r>
              <a:rPr lang="en-GB" dirty="0" smtClean="0">
                <a:solidFill>
                  <a:srgbClr val="000000"/>
                </a:solidFill>
                <a:latin typeface="open sans"/>
              </a:rPr>
              <a:t>From:</a:t>
            </a:r>
          </a:p>
          <a:p>
            <a:pPr fontAlgn="base"/>
            <a:r>
              <a:rPr lang="en-GB" dirty="0" smtClean="0">
                <a:hlinkClick r:id="rId7"/>
              </a:rPr>
              <a:t>https://www.tribonet.org/wiki/laws-of-friction/</a:t>
            </a:r>
            <a:endParaRPr lang="en-GB" dirty="0" smtClean="0"/>
          </a:p>
        </p:txBody>
      </p:sp>
      <p:sp>
        <p:nvSpPr>
          <p:cNvPr id="11" name="Rectangle 10"/>
          <p:cNvSpPr/>
          <p:nvPr/>
        </p:nvSpPr>
        <p:spPr>
          <a:xfrm>
            <a:off x="1741851" y="2059560"/>
            <a:ext cx="4738990" cy="369332"/>
          </a:xfrm>
          <a:prstGeom prst="rect">
            <a:avLst/>
          </a:prstGeom>
        </p:spPr>
        <p:txBody>
          <a:bodyPr wrap="none">
            <a:spAutoFit/>
          </a:bodyPr>
          <a:lstStyle/>
          <a:p>
            <a:r>
              <a:rPr lang="en-GB" dirty="0">
                <a:hlinkClick r:id="rId8"/>
              </a:rPr>
              <a:t>http://www.iop.kiev.ua/~obraun/tribo-intro.htm</a:t>
            </a:r>
            <a:endParaRPr lang="en-GB" dirty="0"/>
          </a:p>
        </p:txBody>
      </p:sp>
      <p:sp>
        <p:nvSpPr>
          <p:cNvPr id="12" name="TextBox 11"/>
          <p:cNvSpPr txBox="1"/>
          <p:nvPr/>
        </p:nvSpPr>
        <p:spPr>
          <a:xfrm>
            <a:off x="543697" y="667265"/>
            <a:ext cx="2928552" cy="369332"/>
          </a:xfrm>
          <a:prstGeom prst="rect">
            <a:avLst/>
          </a:prstGeom>
          <a:noFill/>
        </p:spPr>
        <p:txBody>
          <a:bodyPr wrap="square" rtlCol="0">
            <a:spAutoFit/>
          </a:bodyPr>
          <a:lstStyle/>
          <a:p>
            <a:r>
              <a:rPr lang="en-GB" dirty="0" smtClean="0"/>
              <a:t>refs</a:t>
            </a:r>
            <a:endParaRPr lang="en-GB" dirty="0"/>
          </a:p>
        </p:txBody>
      </p:sp>
      <p:sp>
        <p:nvSpPr>
          <p:cNvPr id="13" name="TextBox 12"/>
          <p:cNvSpPr txBox="1"/>
          <p:nvPr/>
        </p:nvSpPr>
        <p:spPr>
          <a:xfrm>
            <a:off x="1741851" y="4758735"/>
            <a:ext cx="6116594" cy="369332"/>
          </a:xfrm>
          <a:prstGeom prst="rect">
            <a:avLst/>
          </a:prstGeom>
          <a:noFill/>
        </p:spPr>
        <p:txBody>
          <a:bodyPr wrap="square" rtlCol="0">
            <a:spAutoFit/>
          </a:bodyPr>
          <a:lstStyle/>
          <a:p>
            <a:r>
              <a:rPr lang="en-GB" dirty="0">
                <a:hlinkClick r:id="rId9"/>
              </a:rPr>
              <a:t>https://www.nature.com/articles/s41467-018-02981-y</a:t>
            </a:r>
            <a:endParaRPr lang="en-GB" dirty="0"/>
          </a:p>
        </p:txBody>
      </p:sp>
    </p:spTree>
    <p:extLst>
      <p:ext uri="{BB962C8B-B14F-4D97-AF65-F5344CB8AC3E}">
        <p14:creationId xmlns:p14="http://schemas.microsoft.com/office/powerpoint/2010/main" val="379065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GB" dirty="0" smtClean="0"/>
              <a:t>How well are force diagrams drawn?</a:t>
            </a:r>
            <a:endParaRPr lang="en-GB"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06958" y="1623918"/>
            <a:ext cx="5071712" cy="4757121"/>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912" y="2722318"/>
            <a:ext cx="3104388" cy="1280160"/>
          </a:xfrm>
          <a:prstGeom prst="rect">
            <a:avLst/>
          </a:prstGeom>
        </p:spPr>
      </p:pic>
      <p:sp>
        <p:nvSpPr>
          <p:cNvPr id="3" name="TextBox 2"/>
          <p:cNvSpPr txBox="1"/>
          <p:nvPr/>
        </p:nvSpPr>
        <p:spPr>
          <a:xfrm>
            <a:off x="1594022" y="4621427"/>
            <a:ext cx="2598278" cy="646331"/>
          </a:xfrm>
          <a:prstGeom prst="rect">
            <a:avLst/>
          </a:prstGeom>
          <a:noFill/>
        </p:spPr>
        <p:txBody>
          <a:bodyPr wrap="square" rtlCol="0">
            <a:spAutoFit/>
          </a:bodyPr>
          <a:lstStyle/>
          <a:p>
            <a:r>
              <a:rPr lang="en-GB" dirty="0" smtClean="0"/>
              <a:t>The box here is being pushed to the right.</a:t>
            </a:r>
            <a:endParaRPr lang="en-GB" dirty="0"/>
          </a:p>
        </p:txBody>
      </p:sp>
    </p:spTree>
    <p:extLst>
      <p:ext uri="{BB962C8B-B14F-4D97-AF65-F5344CB8AC3E}">
        <p14:creationId xmlns:p14="http://schemas.microsoft.com/office/powerpoint/2010/main" val="2028746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GB" dirty="0" smtClean="0"/>
              <a:t>How well are force diagrams drawn?</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253100"/>
            <a:ext cx="3241548" cy="87782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3508" y="1482269"/>
            <a:ext cx="5454396" cy="4942332"/>
          </a:xfrm>
          <a:prstGeom prst="rect">
            <a:avLst/>
          </a:prstGeom>
        </p:spPr>
      </p:pic>
      <p:sp>
        <p:nvSpPr>
          <p:cNvPr id="6" name="TextBox 5"/>
          <p:cNvSpPr txBox="1"/>
          <p:nvPr/>
        </p:nvSpPr>
        <p:spPr>
          <a:xfrm>
            <a:off x="1310185" y="4681182"/>
            <a:ext cx="2169994" cy="1200329"/>
          </a:xfrm>
          <a:prstGeom prst="rect">
            <a:avLst/>
          </a:prstGeom>
          <a:noFill/>
        </p:spPr>
        <p:txBody>
          <a:bodyPr wrap="square" rtlCol="0">
            <a:spAutoFit/>
          </a:bodyPr>
          <a:lstStyle/>
          <a:p>
            <a:r>
              <a:rPr lang="en-GB" dirty="0" smtClean="0"/>
              <a:t>Add the weight of the box and the supporting force from the floor.</a:t>
            </a:r>
            <a:endParaRPr lang="en-GB" dirty="0"/>
          </a:p>
        </p:txBody>
      </p:sp>
      <p:sp>
        <p:nvSpPr>
          <p:cNvPr id="7" name="TextBox 6"/>
          <p:cNvSpPr txBox="1"/>
          <p:nvPr/>
        </p:nvSpPr>
        <p:spPr>
          <a:xfrm>
            <a:off x="1310185" y="2060812"/>
            <a:ext cx="2169994" cy="646331"/>
          </a:xfrm>
          <a:prstGeom prst="rect">
            <a:avLst/>
          </a:prstGeom>
          <a:noFill/>
        </p:spPr>
        <p:txBody>
          <a:bodyPr wrap="square" rtlCol="0">
            <a:spAutoFit/>
          </a:bodyPr>
          <a:lstStyle/>
          <a:p>
            <a:r>
              <a:rPr lang="en-GB" dirty="0" smtClean="0"/>
              <a:t>The box is being pulled to the right.</a:t>
            </a:r>
            <a:endParaRPr lang="en-GB" dirty="0"/>
          </a:p>
        </p:txBody>
      </p:sp>
    </p:spTree>
    <p:extLst>
      <p:ext uri="{BB962C8B-B14F-4D97-AF65-F5344CB8AC3E}">
        <p14:creationId xmlns:p14="http://schemas.microsoft.com/office/powerpoint/2010/main" val="4092240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lstStyle/>
          <a:p>
            <a:r>
              <a:rPr lang="en-GB" dirty="0" smtClean="0"/>
              <a:t>How well are force diagrams drawn?</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3227012"/>
            <a:ext cx="2610612" cy="125272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393" y="1428884"/>
            <a:ext cx="5449824" cy="5129784"/>
          </a:xfrm>
          <a:prstGeom prst="rect">
            <a:avLst/>
          </a:prstGeom>
        </p:spPr>
      </p:pic>
      <p:sp>
        <p:nvSpPr>
          <p:cNvPr id="3" name="Rectangle 2"/>
          <p:cNvSpPr/>
          <p:nvPr/>
        </p:nvSpPr>
        <p:spPr>
          <a:xfrm>
            <a:off x="1424394" y="4957797"/>
            <a:ext cx="2424275" cy="923330"/>
          </a:xfrm>
          <a:prstGeom prst="rect">
            <a:avLst/>
          </a:prstGeom>
        </p:spPr>
        <p:txBody>
          <a:bodyPr wrap="square">
            <a:spAutoFit/>
          </a:bodyPr>
          <a:lstStyle/>
          <a:p>
            <a:r>
              <a:rPr lang="en-GB" dirty="0"/>
              <a:t>Add the weight of the box and the supporting force from the floor.</a:t>
            </a:r>
          </a:p>
        </p:txBody>
      </p:sp>
      <p:sp>
        <p:nvSpPr>
          <p:cNvPr id="6" name="TextBox 5"/>
          <p:cNvSpPr txBox="1"/>
          <p:nvPr/>
        </p:nvSpPr>
        <p:spPr>
          <a:xfrm>
            <a:off x="996287" y="2169994"/>
            <a:ext cx="3220871" cy="646331"/>
          </a:xfrm>
          <a:prstGeom prst="rect">
            <a:avLst/>
          </a:prstGeom>
          <a:noFill/>
        </p:spPr>
        <p:txBody>
          <a:bodyPr wrap="square" rtlCol="0">
            <a:spAutoFit/>
          </a:bodyPr>
          <a:lstStyle/>
          <a:p>
            <a:r>
              <a:rPr lang="en-GB" dirty="0" smtClean="0"/>
              <a:t>The box here is just on the point of tipping over.</a:t>
            </a:r>
            <a:endParaRPr lang="en-GB" dirty="0"/>
          </a:p>
        </p:txBody>
      </p:sp>
    </p:spTree>
    <p:extLst>
      <p:ext uri="{BB962C8B-B14F-4D97-AF65-F5344CB8AC3E}">
        <p14:creationId xmlns:p14="http://schemas.microsoft.com/office/powerpoint/2010/main" val="244841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3677525" y="5628444"/>
            <a:ext cx="1728192" cy="410800"/>
          </a:xfrm>
          <a:prstGeom prst="rect">
            <a:avLst/>
          </a:prstGeom>
        </p:spPr>
      </p:pic>
      <p:pic>
        <p:nvPicPr>
          <p:cNvPr id="2050" name="Picture 2" descr="us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3208" y="89901"/>
            <a:ext cx="1985197" cy="198519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231904" y="2781741"/>
            <a:ext cx="1497106" cy="1456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flipV="1">
            <a:off x="4685057" y="4251205"/>
            <a:ext cx="4087906" cy="26894"/>
          </a:xfrm>
          <a:prstGeom prst="line">
            <a:avLst/>
          </a:prstGeom>
          <a:ln w="57150"/>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flipV="1">
            <a:off x="6427694" y="1331259"/>
            <a:ext cx="26894" cy="2906925"/>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3" name="Straight Arrow Connector 12"/>
          <p:cNvCxnSpPr/>
          <p:nvPr/>
        </p:nvCxnSpPr>
        <p:spPr>
          <a:xfrm flipH="1">
            <a:off x="4356848" y="4238184"/>
            <a:ext cx="2372162"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5" name="Straight Arrow Connector 14"/>
          <p:cNvCxnSpPr/>
          <p:nvPr/>
        </p:nvCxnSpPr>
        <p:spPr>
          <a:xfrm flipV="1">
            <a:off x="5231904" y="3035790"/>
            <a:ext cx="2285002" cy="32964"/>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8" name="Straight Arrow Connector 17"/>
          <p:cNvCxnSpPr/>
          <p:nvPr/>
        </p:nvCxnSpPr>
        <p:spPr>
          <a:xfrm>
            <a:off x="6043170" y="3511001"/>
            <a:ext cx="52830" cy="2898888"/>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25" name="Donut 24"/>
          <p:cNvSpPr/>
          <p:nvPr/>
        </p:nvSpPr>
        <p:spPr>
          <a:xfrm>
            <a:off x="5953523" y="2167304"/>
            <a:ext cx="402913" cy="404264"/>
          </a:xfrm>
          <a:prstGeom prst="donut">
            <a:avLst>
              <a:gd name="adj" fmla="val 438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27" name="Title 26"/>
          <p:cNvSpPr>
            <a:spLocks noGrp="1"/>
          </p:cNvSpPr>
          <p:nvPr>
            <p:ph type="ctrTitle"/>
          </p:nvPr>
        </p:nvSpPr>
        <p:spPr>
          <a:xfrm>
            <a:off x="7405639" y="3363119"/>
            <a:ext cx="519161" cy="517442"/>
          </a:xfrm>
          <a:prstGeom prst="donut">
            <a:avLst>
              <a:gd name="adj" fmla="val 304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fontScale="90000"/>
          </a:bodyPr>
          <a:lstStyle/>
          <a:p>
            <a:endParaRPr lang="en-GB" dirty="0"/>
          </a:p>
        </p:txBody>
      </p:sp>
      <p:cxnSp>
        <p:nvCxnSpPr>
          <p:cNvPr id="28" name="Straight Arrow Connector 27"/>
          <p:cNvCxnSpPr>
            <a:stCxn id="25" idx="7"/>
            <a:endCxn id="25" idx="0"/>
          </p:cNvCxnSpPr>
          <p:nvPr/>
        </p:nvCxnSpPr>
        <p:spPr>
          <a:xfrm flipH="1" flipV="1">
            <a:off x="6154980" y="2167304"/>
            <a:ext cx="142451" cy="5920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048" name="Straight Arrow Connector 2047"/>
          <p:cNvCxnSpPr>
            <a:stCxn id="27" idx="1"/>
            <a:endCxn id="27" idx="0"/>
          </p:cNvCxnSpPr>
          <p:nvPr/>
        </p:nvCxnSpPr>
        <p:spPr>
          <a:xfrm flipV="1">
            <a:off x="7481668" y="3363119"/>
            <a:ext cx="183552" cy="7577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38209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62908"/>
          </a:xfrm>
        </p:spPr>
        <p:txBody>
          <a:bodyPr/>
          <a:lstStyle/>
          <a:p>
            <a:r>
              <a:rPr lang="en-GB" dirty="0" smtClean="0"/>
              <a:t>Why study friction anyway?</a:t>
            </a:r>
            <a:endParaRPr lang="en-GB" dirty="0"/>
          </a:p>
        </p:txBody>
      </p:sp>
      <p:sp>
        <p:nvSpPr>
          <p:cNvPr id="3" name="Subtitle 2"/>
          <p:cNvSpPr>
            <a:spLocks noGrp="1"/>
          </p:cNvSpPr>
          <p:nvPr>
            <p:ph type="subTitle" idx="1"/>
          </p:nvPr>
        </p:nvSpPr>
        <p:spPr>
          <a:xfrm>
            <a:off x="1381348" y="2569304"/>
            <a:ext cx="9144000" cy="2688496"/>
          </a:xfrm>
        </p:spPr>
        <p:txBody>
          <a:bodyPr>
            <a:normAutofit lnSpcReduction="10000"/>
          </a:bodyPr>
          <a:lstStyle/>
          <a:p>
            <a:r>
              <a:rPr lang="en-GB" dirty="0"/>
              <a:t>In total, ~23% (119 EJ) of the world’s total energy consumption originates from </a:t>
            </a:r>
            <a:r>
              <a:rPr lang="en-GB" dirty="0" err="1"/>
              <a:t>tribological</a:t>
            </a:r>
            <a:r>
              <a:rPr lang="en-GB" dirty="0"/>
              <a:t> contacts. Of that 20% (103 EJ) is used to overcome friction and 3% (16 EJ) is used to remanufacture worn parts and spare equipment due to wear and wear-related failures</a:t>
            </a:r>
            <a:r>
              <a:rPr lang="en-GB" dirty="0" smtClean="0"/>
              <a:t>.</a:t>
            </a:r>
          </a:p>
          <a:p>
            <a:endParaRPr lang="en-GB" dirty="0"/>
          </a:p>
          <a:p>
            <a:r>
              <a:rPr lang="en-GB" dirty="0" smtClean="0"/>
              <a:t>Holmberg K., </a:t>
            </a:r>
            <a:r>
              <a:rPr lang="en-GB" dirty="0" err="1" smtClean="0"/>
              <a:t>Erdemir</a:t>
            </a:r>
            <a:r>
              <a:rPr lang="en-GB" dirty="0" smtClean="0"/>
              <a:t> A., Influence </a:t>
            </a:r>
            <a:r>
              <a:rPr lang="en-GB" dirty="0"/>
              <a:t>of tribology on global energy consumption, costs and </a:t>
            </a:r>
            <a:r>
              <a:rPr lang="en-GB" dirty="0" smtClean="0"/>
              <a:t>emissions; Friction. September 2017</a:t>
            </a:r>
            <a:r>
              <a:rPr lang="en-GB" dirty="0"/>
              <a:t>, Volume 5, </a:t>
            </a:r>
            <a:r>
              <a:rPr lang="en-GB" u="sng" dirty="0">
                <a:hlinkClick r:id="rId2"/>
              </a:rPr>
              <a:t>Issue 3</a:t>
            </a:r>
            <a:r>
              <a:rPr lang="en-GB" dirty="0"/>
              <a:t>, pp 263–284</a:t>
            </a:r>
          </a:p>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48856" y="44610"/>
            <a:ext cx="1534758" cy="166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234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59859" y="1214438"/>
            <a:ext cx="9144000" cy="2387600"/>
          </a:xfrm>
        </p:spPr>
        <p:txBody>
          <a:bodyPr>
            <a:normAutofit/>
          </a:bodyPr>
          <a:lstStyle/>
          <a:p>
            <a:r>
              <a:rPr lang="en-GB" dirty="0" smtClean="0">
                <a:hlinkClick r:id="rId2" action="ppaction://hlinkfile"/>
              </a:rPr>
              <a:t>Frictional Forces and Car Tyres: Clearing up Misconceptions</a:t>
            </a:r>
            <a:endParaRPr lang="en-GB" dirty="0"/>
          </a:p>
        </p:txBody>
      </p:sp>
      <p:sp>
        <p:nvSpPr>
          <p:cNvPr id="3" name="Subtitle 2"/>
          <p:cNvSpPr>
            <a:spLocks noGrp="1"/>
          </p:cNvSpPr>
          <p:nvPr>
            <p:ph type="subTitle" idx="4294967295"/>
          </p:nvPr>
        </p:nvSpPr>
        <p:spPr>
          <a:xfrm>
            <a:off x="1424392" y="3238967"/>
            <a:ext cx="9144000" cy="1655762"/>
          </a:xfrm>
        </p:spPr>
        <p:txBody>
          <a:bodyPr/>
          <a:lstStyle/>
          <a:p>
            <a:r>
              <a:rPr lang="en-GB" dirty="0" smtClean="0"/>
              <a:t>Ian Galloway</a:t>
            </a:r>
          </a:p>
          <a:p>
            <a:r>
              <a:rPr lang="en-GB" dirty="0" smtClean="0"/>
              <a:t>STEM lead T3 Europe</a:t>
            </a:r>
          </a:p>
          <a:p>
            <a:r>
              <a:rPr lang="en-GB" dirty="0" smtClean="0"/>
              <a:t>Copernican Revolutions</a:t>
            </a:r>
            <a:endParaRPr lang="en-GB" dirty="0"/>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799" y="5750362"/>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118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903" y="439887"/>
            <a:ext cx="9773667" cy="1287350"/>
          </a:xfrm>
        </p:spPr>
        <p:txBody>
          <a:bodyPr>
            <a:normAutofit fontScale="90000"/>
          </a:bodyPr>
          <a:lstStyle/>
          <a:p>
            <a:r>
              <a:rPr lang="en-GB" dirty="0" smtClean="0"/>
              <a:t>What makes a car move forwards?</a:t>
            </a:r>
            <a:endParaRPr lang="en-GB" dirty="0"/>
          </a:p>
        </p:txBody>
      </p:sp>
      <p:sp>
        <p:nvSpPr>
          <p:cNvPr id="3" name="Subtitle 2"/>
          <p:cNvSpPr>
            <a:spLocks noGrp="1"/>
          </p:cNvSpPr>
          <p:nvPr>
            <p:ph type="subTitle" idx="1"/>
          </p:nvPr>
        </p:nvSpPr>
        <p:spPr>
          <a:xfrm>
            <a:off x="2664310" y="7507064"/>
            <a:ext cx="9144000" cy="1655762"/>
          </a:xfrm>
        </p:spPr>
        <p:txBody>
          <a:bodyPr/>
          <a:lstStyle/>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33571" y="91886"/>
            <a:ext cx="1758429" cy="17584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forces on a car diagr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904" y="3512104"/>
            <a:ext cx="2394732" cy="16647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forces on a car diagra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69275" y="1910155"/>
            <a:ext cx="3147558" cy="236066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forces on a car diagra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5345" y="1771683"/>
            <a:ext cx="4305647" cy="1842783"/>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Image result for forces on a car diagra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3040" y="3707051"/>
            <a:ext cx="3805920" cy="1826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401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3208" y="89901"/>
            <a:ext cx="1985197" cy="19851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rotWithShape="1">
          <a:blip r:embed="rId7">
            <a:extLst>
              <a:ext uri="{28A0092B-C50C-407E-A947-70E740481C1C}">
                <a14:useLocalDpi xmlns:a14="http://schemas.microsoft.com/office/drawing/2010/main" val="0"/>
              </a:ext>
            </a:extLst>
          </a:blip>
          <a:srcRect l="28794" t="40986" r="28405" b="4021"/>
          <a:stretch/>
        </p:blipFill>
        <p:spPr bwMode="auto">
          <a:xfrm>
            <a:off x="3571539" y="1510083"/>
            <a:ext cx="4227756" cy="3708699"/>
          </a:xfrm>
          <a:prstGeom prst="rect">
            <a:avLst/>
          </a:prstGeom>
          <a:ln>
            <a:noFill/>
          </a:ln>
          <a:extLst>
            <a:ext uri="{53640926-AAD7-44D8-BBD7-CCE9431645EC}">
              <a14:shadowObscured xmlns:a14="http://schemas.microsoft.com/office/drawing/2010/main"/>
            </a:ext>
          </a:extLst>
        </p:spPr>
      </p:pic>
      <p:sp>
        <p:nvSpPr>
          <p:cNvPr id="6" name="Right Arrow 5"/>
          <p:cNvSpPr/>
          <p:nvPr/>
        </p:nvSpPr>
        <p:spPr>
          <a:xfrm>
            <a:off x="7428156" y="2798720"/>
            <a:ext cx="742278" cy="32810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9144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785" y="1029949"/>
            <a:ext cx="9144000" cy="855170"/>
          </a:xfrm>
        </p:spPr>
        <p:txBody>
          <a:bodyPr>
            <a:normAutofit fontScale="90000"/>
          </a:bodyPr>
          <a:lstStyle/>
          <a:p>
            <a:r>
              <a:rPr lang="en-GB" dirty="0" smtClean="0"/>
              <a:t>Frictional nonsense</a:t>
            </a:r>
            <a:endParaRPr lang="en-GB" dirty="0"/>
          </a:p>
        </p:txBody>
      </p:sp>
      <p:sp>
        <p:nvSpPr>
          <p:cNvPr id="3" name="Subtitle 2"/>
          <p:cNvSpPr>
            <a:spLocks noGrp="1"/>
          </p:cNvSpPr>
          <p:nvPr>
            <p:ph type="subTitle" idx="1"/>
          </p:nvPr>
        </p:nvSpPr>
        <p:spPr>
          <a:xfrm>
            <a:off x="2749422" y="3845274"/>
            <a:ext cx="1824318" cy="946241"/>
          </a:xfrm>
        </p:spPr>
        <p:txBody>
          <a:bodyPr>
            <a:noAutofit/>
          </a:bodyPr>
          <a:lstStyle/>
          <a:p>
            <a:pPr algn="l"/>
            <a:r>
              <a:rPr lang="en-GB" sz="4400" dirty="0" smtClean="0"/>
              <a:t>All wrong!</a:t>
            </a:r>
            <a:endParaRPr lang="en-GB" sz="4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3208" y="89901"/>
            <a:ext cx="1985197" cy="19851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611060" y="2165109"/>
            <a:ext cx="427672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5754" y="1869696"/>
            <a:ext cx="5373731"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54127" y="2493161"/>
            <a:ext cx="2463501" cy="369332"/>
          </a:xfrm>
          <a:prstGeom prst="rect">
            <a:avLst/>
          </a:prstGeom>
          <a:noFill/>
        </p:spPr>
        <p:txBody>
          <a:bodyPr wrap="square" rtlCol="0">
            <a:spAutoFit/>
          </a:bodyPr>
          <a:lstStyle/>
          <a:p>
            <a:r>
              <a:rPr lang="en-GB" dirty="0" smtClean="0"/>
              <a:t>Friction opposes motion</a:t>
            </a:r>
            <a:endParaRPr lang="en-GB" dirty="0"/>
          </a:p>
        </p:txBody>
      </p:sp>
    </p:spTree>
    <p:extLst>
      <p:ext uri="{BB962C8B-B14F-4D97-AF65-F5344CB8AC3E}">
        <p14:creationId xmlns:p14="http://schemas.microsoft.com/office/powerpoint/2010/main" val="292350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95326"/>
            <a:ext cx="9144000" cy="1044810"/>
          </a:xfrm>
        </p:spPr>
        <p:txBody>
          <a:bodyPr/>
          <a:lstStyle/>
          <a:p>
            <a:r>
              <a:rPr lang="en-GB" dirty="0" smtClean="0"/>
              <a:t>Vehicle Safety</a:t>
            </a:r>
            <a:endParaRPr lang="en-GB" dirty="0"/>
          </a:p>
        </p:txBody>
      </p:sp>
      <p:sp>
        <p:nvSpPr>
          <p:cNvPr id="3" name="Subtitle 2"/>
          <p:cNvSpPr>
            <a:spLocks noGrp="1"/>
          </p:cNvSpPr>
          <p:nvPr>
            <p:ph type="subTitle" idx="1"/>
          </p:nvPr>
        </p:nvSpPr>
        <p:spPr/>
        <p:txBody>
          <a:bodyPr/>
          <a:lstStyle/>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3208" y="89901"/>
            <a:ext cx="1985197" cy="19851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822112"/>
            <a:ext cx="8562382" cy="243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959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1348" y="1153255"/>
            <a:ext cx="9144000" cy="1162908"/>
          </a:xfrm>
        </p:spPr>
        <p:txBody>
          <a:bodyPr/>
          <a:lstStyle/>
          <a:p>
            <a:r>
              <a:rPr lang="en-GB" dirty="0" smtClean="0"/>
              <a:t>Do tyres matter?</a:t>
            </a:r>
            <a:endParaRPr lang="en-GB" dirty="0"/>
          </a:p>
        </p:txBody>
      </p:sp>
      <p:sp>
        <p:nvSpPr>
          <p:cNvPr id="3" name="Subtitle 2"/>
          <p:cNvSpPr>
            <a:spLocks noGrp="1"/>
          </p:cNvSpPr>
          <p:nvPr>
            <p:ph type="subTitle" idx="1"/>
          </p:nvPr>
        </p:nvSpPr>
        <p:spPr/>
        <p:txBody>
          <a:bodyPr/>
          <a:lstStyle/>
          <a:p>
            <a:endParaRPr lang="en-GB"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348" y="5467973"/>
            <a:ext cx="1080120" cy="94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stretch>
            <a:fillRect/>
          </a:stretch>
        </p:blipFill>
        <p:spPr>
          <a:xfrm>
            <a:off x="5231904" y="5733011"/>
            <a:ext cx="1728192" cy="410800"/>
          </a:xfrm>
          <a:prstGeom prst="rect">
            <a:avLst/>
          </a:prstGeom>
        </p:spPr>
      </p:pic>
      <p:pic>
        <p:nvPicPr>
          <p:cNvPr id="2050" name="Picture 2" descr="us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7754" y="5349875"/>
            <a:ext cx="1224062" cy="1427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tem pd ne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3208" y="89901"/>
            <a:ext cx="1985197" cy="19851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1370435" y="2316163"/>
            <a:ext cx="8701381" cy="2783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5474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20_T3Europe 16x9">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0_T3Europe 16x9" id="{D4E0EDD2-12D0-405C-BB0B-5AE821B277EA}" vid="{61279FC7-0F94-4F90-A7F6-6E5B9E182B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14001</TotalTime>
  <Words>1877</Words>
  <Application>Microsoft Office PowerPoint</Application>
  <PresentationFormat>Widescreen</PresentationFormat>
  <Paragraphs>132</Paragraphs>
  <Slides>26</Slides>
  <Notes>23</Notes>
  <HiddenSlides>6</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open sans</vt:lpstr>
      <vt:lpstr>Arial</vt:lpstr>
      <vt:lpstr>Calibri</vt:lpstr>
      <vt:lpstr>Calibri Light</vt:lpstr>
      <vt:lpstr>Times New Roman</vt:lpstr>
      <vt:lpstr>Office Theme</vt:lpstr>
      <vt:lpstr>2020_T3Europe 16x9</vt:lpstr>
      <vt:lpstr> </vt:lpstr>
      <vt:lpstr>The meta level of CPD</vt:lpstr>
      <vt:lpstr>Why study friction anyway?</vt:lpstr>
      <vt:lpstr>Frictional Forces and Car Tyres: Clearing up Misconceptions</vt:lpstr>
      <vt:lpstr>What makes a car move forwards?</vt:lpstr>
      <vt:lpstr>PowerPoint Presentation</vt:lpstr>
      <vt:lpstr>Frictional nonsense</vt:lpstr>
      <vt:lpstr>Vehicle Safety</vt:lpstr>
      <vt:lpstr>Do tyres matter?</vt:lpstr>
      <vt:lpstr>Amontons’ first law</vt:lpstr>
      <vt:lpstr>Static and dynamic</vt:lpstr>
      <vt:lpstr>Why do we need wide car Tyres?</vt:lpstr>
      <vt:lpstr>Can we verify the claim?</vt:lpstr>
      <vt:lpstr>Can we verify the claim?</vt:lpstr>
      <vt:lpstr>PowerPoint Presentation</vt:lpstr>
      <vt:lpstr>But why do we use wide tyres? </vt:lpstr>
      <vt:lpstr>And the purpose of tread?</vt:lpstr>
      <vt:lpstr>So, front or rear wheel drive?</vt:lpstr>
      <vt:lpstr>So, front or rear wheel drive?</vt:lpstr>
      <vt:lpstr>Summary…        Copernicus@physics.org</vt:lpstr>
      <vt:lpstr>PowerPoint Presentation</vt:lpstr>
      <vt:lpstr>PowerPoint Presentation</vt:lpstr>
      <vt:lpstr>How well are force diagrams drawn?</vt:lpstr>
      <vt:lpstr>How well are force diagrams drawn?</vt:lpstr>
      <vt:lpstr>How well are force diagrams drawn?</vt:lpstr>
      <vt:lpstr>PowerPoint Presentation</vt:lpstr>
    </vt:vector>
  </TitlesOfParts>
  <Company>University of Southampton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Galloway I.</dc:creator>
  <cp:lastModifiedBy>Galloway I.</cp:lastModifiedBy>
  <cp:revision>78</cp:revision>
  <dcterms:created xsi:type="dcterms:W3CDTF">2019-05-23T14:55:19Z</dcterms:created>
  <dcterms:modified xsi:type="dcterms:W3CDTF">2020-04-02T11:00:56Z</dcterms:modified>
</cp:coreProperties>
</file>