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4" r:id="rId3"/>
    <p:sldId id="257" r:id="rId4"/>
    <p:sldId id="258" r:id="rId5"/>
    <p:sldId id="259" r:id="rId6"/>
    <p:sldId id="260" r:id="rId7"/>
    <p:sldId id="261" r:id="rId8"/>
    <p:sldId id="269" r:id="rId9"/>
    <p:sldId id="275" r:id="rId10"/>
    <p:sldId id="264" r:id="rId11"/>
    <p:sldId id="270" r:id="rId12"/>
    <p:sldId id="266" r:id="rId13"/>
    <p:sldId id="271" r:id="rId14"/>
    <p:sldId id="273" r:id="rId15"/>
    <p:sldId id="267" r:id="rId16"/>
    <p:sldId id="272" r:id="rId17"/>
    <p:sldId id="268" r:id="rId18"/>
    <p:sldId id="26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01" autoAdjust="0"/>
  </p:normalViewPr>
  <p:slideViewPr>
    <p:cSldViewPr>
      <p:cViewPr varScale="1">
        <p:scale>
          <a:sx n="81" d="100"/>
          <a:sy n="81" d="100"/>
        </p:scale>
        <p:origin x="127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6E54B-E0B4-4718-BC9C-0A9556EB98FA}" type="datetimeFigureOut">
              <a:rPr lang="en-GB" smtClean="0"/>
              <a:t>25/03/2019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30B8D-49BC-40EF-B321-34CD299C6DA5}" type="slidenum">
              <a:rPr lang="en-GB" smtClean="0"/>
              <a:t>‹#›</a:t>
            </a:fld>
            <a:endParaRPr lang="en-GB"/>
          </a:p>
        </p:txBody>
      </p:sp>
    </p:spTree>
    <p:extLst>
      <p:ext uri="{BB962C8B-B14F-4D97-AF65-F5344CB8AC3E}">
        <p14:creationId xmlns:p14="http://schemas.microsoft.com/office/powerpoint/2010/main" val="166164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question a teacher</a:t>
            </a:r>
            <a:r>
              <a:rPr lang="en-GB" baseline="0" dirty="0" smtClean="0"/>
              <a:t> might easily have a good understanding of the scientific model required to answer the question, momentum being unchanged during a collision, but only have a rudimentary understanding of the mathematical model, vector algebra, to be able to answer the </a:t>
            </a:r>
            <a:r>
              <a:rPr lang="en-GB" baseline="0" smtClean="0"/>
              <a:t>question correctly.</a:t>
            </a:r>
            <a:endParaRPr lang="en-GB" dirty="0"/>
          </a:p>
        </p:txBody>
      </p:sp>
      <p:sp>
        <p:nvSpPr>
          <p:cNvPr id="4" name="Slide Number Placeholder 3"/>
          <p:cNvSpPr>
            <a:spLocks noGrp="1"/>
          </p:cNvSpPr>
          <p:nvPr>
            <p:ph type="sldNum" sz="quarter" idx="10"/>
          </p:nvPr>
        </p:nvSpPr>
        <p:spPr/>
        <p:txBody>
          <a:bodyPr/>
          <a:lstStyle/>
          <a:p>
            <a:fld id="{B6530B8D-49BC-40EF-B321-34CD299C6DA5}" type="slidenum">
              <a:rPr lang="en-GB" smtClean="0"/>
              <a:t>2</a:t>
            </a:fld>
            <a:endParaRPr lang="en-GB"/>
          </a:p>
        </p:txBody>
      </p:sp>
    </p:spTree>
    <p:extLst>
      <p:ext uri="{BB962C8B-B14F-4D97-AF65-F5344CB8AC3E}">
        <p14:creationId xmlns:p14="http://schemas.microsoft.com/office/powerpoint/2010/main" val="72528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Ability to explain past and future. Good fit to empirical data. Refutable,  degree of confidence in  model.</a:t>
            </a:r>
            <a:endParaRPr lang="en-GB" dirty="0"/>
          </a:p>
        </p:txBody>
      </p:sp>
      <p:sp>
        <p:nvSpPr>
          <p:cNvPr id="4" name="Slide Number Placeholder 3"/>
          <p:cNvSpPr>
            <a:spLocks noGrp="1"/>
          </p:cNvSpPr>
          <p:nvPr>
            <p:ph type="sldNum" sz="quarter" idx="10"/>
          </p:nvPr>
        </p:nvSpPr>
        <p:spPr/>
        <p:txBody>
          <a:bodyPr/>
          <a:lstStyle/>
          <a:p>
            <a:fld id="{B6530B8D-49BC-40EF-B321-34CD299C6DA5}" type="slidenum">
              <a:rPr lang="en-GB" smtClean="0"/>
              <a:t>6</a:t>
            </a:fld>
            <a:endParaRPr lang="en-GB"/>
          </a:p>
        </p:txBody>
      </p:sp>
    </p:spTree>
    <p:extLst>
      <p:ext uri="{BB962C8B-B14F-4D97-AF65-F5344CB8AC3E}">
        <p14:creationId xmlns:p14="http://schemas.microsoft.com/office/powerpoint/2010/main" val="211641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Ptolemaic Cosmos reigned supreme for over a thousand years and yet it was built only upon the</a:t>
            </a:r>
            <a:r>
              <a:rPr lang="en-GB" baseline="0" dirty="0" smtClean="0"/>
              <a:t> mathematical model of </a:t>
            </a:r>
            <a:r>
              <a:rPr lang="en-GB" baseline="0" dirty="0" err="1" smtClean="0"/>
              <a:t>epicyles</a:t>
            </a:r>
            <a:r>
              <a:rPr lang="en-GB" baseline="0" dirty="0" smtClean="0"/>
              <a:t>.  It was Copernicus who added some scientific </a:t>
            </a:r>
            <a:r>
              <a:rPr lang="en-GB" baseline="0" dirty="0" err="1" smtClean="0"/>
              <a:t>modeling</a:t>
            </a:r>
            <a:r>
              <a:rPr lang="en-GB" baseline="0" dirty="0" smtClean="0"/>
              <a:t> and presented the heliocentric system first put forward by Aristarchus some 500 years before Ptolemy. The elliptical orbit had to wait until Kepler.  Copernicus’s book </a:t>
            </a:r>
            <a:r>
              <a:rPr lang="en-GB" i="1" baseline="0" dirty="0" smtClean="0"/>
              <a:t>De </a:t>
            </a:r>
            <a:r>
              <a:rPr lang="en-GB" i="1" baseline="0" dirty="0" err="1" smtClean="0"/>
              <a:t>Revolutionibus</a:t>
            </a:r>
            <a:r>
              <a:rPr lang="en-GB" i="1" baseline="0" dirty="0" smtClean="0"/>
              <a:t> </a:t>
            </a:r>
            <a:r>
              <a:rPr lang="en-GB" i="1" baseline="0" dirty="0" err="1" smtClean="0"/>
              <a:t>Orbium</a:t>
            </a:r>
            <a:r>
              <a:rPr lang="en-GB" i="1" baseline="0" dirty="0" smtClean="0"/>
              <a:t> </a:t>
            </a:r>
            <a:r>
              <a:rPr lang="en-GB" i="1" baseline="0" dirty="0" err="1" smtClean="0"/>
              <a:t>Coelestium</a:t>
            </a:r>
            <a:r>
              <a:rPr lang="en-GB" i="1" baseline="0" dirty="0" smtClean="0"/>
              <a:t> </a:t>
            </a:r>
            <a:r>
              <a:rPr lang="en-GB" i="0" baseline="0" dirty="0" smtClean="0"/>
              <a:t>marked the beginning of the scientific revolution, the first serious attempt to combine scientific and mathematical models to further our understanding of the universe.</a:t>
            </a:r>
            <a:endParaRPr lang="en-GB" i="0" dirty="0"/>
          </a:p>
        </p:txBody>
      </p:sp>
      <p:sp>
        <p:nvSpPr>
          <p:cNvPr id="4" name="Slide Number Placeholder 3"/>
          <p:cNvSpPr>
            <a:spLocks noGrp="1"/>
          </p:cNvSpPr>
          <p:nvPr>
            <p:ph type="sldNum" sz="quarter" idx="10"/>
          </p:nvPr>
        </p:nvSpPr>
        <p:spPr/>
        <p:txBody>
          <a:bodyPr/>
          <a:lstStyle/>
          <a:p>
            <a:fld id="{B6530B8D-49BC-40EF-B321-34CD299C6DA5}" type="slidenum">
              <a:rPr lang="en-GB" smtClean="0"/>
              <a:t>8</a:t>
            </a:fld>
            <a:endParaRPr lang="en-GB"/>
          </a:p>
        </p:txBody>
      </p:sp>
    </p:spTree>
    <p:extLst>
      <p:ext uri="{BB962C8B-B14F-4D97-AF65-F5344CB8AC3E}">
        <p14:creationId xmlns:p14="http://schemas.microsoft.com/office/powerpoint/2010/main" val="131413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Kepler</a:t>
            </a:r>
            <a:r>
              <a:rPr lang="en-GB" dirty="0" smtClean="0"/>
              <a:t> spent years juggling with numbers to finally come</a:t>
            </a:r>
            <a:r>
              <a:rPr lang="en-GB" baseline="0" dirty="0" smtClean="0"/>
              <a:t> up with his famous laws of planetary motion.  They were entirely mathematical models and so was his idea for the cosmos….the music of the spheres!   This model (the Platonic solids embedded in spheres one within the other) had no basis at all in any scientific ideas and it remained for Newton to combine his scientific model of gravitation with his analysis of angular momentum to yield </a:t>
            </a:r>
            <a:r>
              <a:rPr lang="en-GB" baseline="0" dirty="0" err="1" smtClean="0"/>
              <a:t>Kepler’s</a:t>
            </a:r>
            <a:r>
              <a:rPr lang="en-GB" baseline="0" dirty="0" smtClean="0"/>
              <a:t> Laws as a logical outcome.</a:t>
            </a:r>
            <a:endParaRPr lang="en-GB" dirty="0"/>
          </a:p>
        </p:txBody>
      </p:sp>
      <p:sp>
        <p:nvSpPr>
          <p:cNvPr id="4" name="Slide Number Placeholder 3"/>
          <p:cNvSpPr>
            <a:spLocks noGrp="1"/>
          </p:cNvSpPr>
          <p:nvPr>
            <p:ph type="sldNum" sz="quarter" idx="10"/>
          </p:nvPr>
        </p:nvSpPr>
        <p:spPr/>
        <p:txBody>
          <a:bodyPr/>
          <a:lstStyle/>
          <a:p>
            <a:fld id="{B6530B8D-49BC-40EF-B321-34CD299C6DA5}" type="slidenum">
              <a:rPr lang="en-GB" smtClean="0"/>
              <a:t>11</a:t>
            </a:fld>
            <a:endParaRPr lang="en-GB"/>
          </a:p>
        </p:txBody>
      </p:sp>
    </p:spTree>
    <p:extLst>
      <p:ext uri="{BB962C8B-B14F-4D97-AF65-F5344CB8AC3E}">
        <p14:creationId xmlns:p14="http://schemas.microsoft.com/office/powerpoint/2010/main" val="375034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Faraday constructed</a:t>
            </a:r>
            <a:r>
              <a:rPr lang="en-GB" baseline="0" dirty="0" smtClean="0"/>
              <a:t> a scientific model of magnetic fields by imagining they behaved like lines of elastic under tension.  It modelled qualitatively they way current carrying conductors behaved in </a:t>
            </a:r>
            <a:r>
              <a:rPr lang="en-GB" baseline="0" dirty="0" err="1" smtClean="0"/>
              <a:t>magentic</a:t>
            </a:r>
            <a:r>
              <a:rPr lang="en-GB" baseline="0" dirty="0" smtClean="0"/>
              <a:t> fields.  Faraday was unable to model these filed lines mathematically but this was later achieved by Maxwell who paved the way for special relativity, televisions and the whole field of electromagnetism. </a:t>
            </a:r>
            <a:endParaRPr lang="en-GB" dirty="0"/>
          </a:p>
        </p:txBody>
      </p:sp>
      <p:sp>
        <p:nvSpPr>
          <p:cNvPr id="4" name="Slide Number Placeholder 3"/>
          <p:cNvSpPr>
            <a:spLocks noGrp="1"/>
          </p:cNvSpPr>
          <p:nvPr>
            <p:ph type="sldNum" sz="quarter" idx="10"/>
          </p:nvPr>
        </p:nvSpPr>
        <p:spPr/>
        <p:txBody>
          <a:bodyPr/>
          <a:lstStyle/>
          <a:p>
            <a:fld id="{B6530B8D-49BC-40EF-B321-34CD299C6DA5}" type="slidenum">
              <a:rPr lang="en-GB" smtClean="0"/>
              <a:t>13</a:t>
            </a:fld>
            <a:endParaRPr lang="en-GB"/>
          </a:p>
        </p:txBody>
      </p:sp>
    </p:spTree>
    <p:extLst>
      <p:ext uri="{BB962C8B-B14F-4D97-AF65-F5344CB8AC3E}">
        <p14:creationId xmlns:p14="http://schemas.microsoft.com/office/powerpoint/2010/main" val="127750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Maxwell predicted the existence of the</a:t>
            </a:r>
            <a:r>
              <a:rPr lang="en-GB" baseline="0" dirty="0" smtClean="0"/>
              <a:t> entire spectrum of</a:t>
            </a:r>
            <a:r>
              <a:rPr lang="en-GB" dirty="0" smtClean="0"/>
              <a:t> electromagnetic</a:t>
            </a:r>
            <a:r>
              <a:rPr lang="en-GB" baseline="0" dirty="0" smtClean="0"/>
              <a:t> waves and further calculated that they would travel at a speed which corresponded to the then known speed of light.  Maxwell concluded that light was a transverse electromagnetic wave.</a:t>
            </a:r>
            <a:endParaRPr lang="en-GB" dirty="0"/>
          </a:p>
        </p:txBody>
      </p:sp>
      <p:sp>
        <p:nvSpPr>
          <p:cNvPr id="4" name="Slide Number Placeholder 3"/>
          <p:cNvSpPr>
            <a:spLocks noGrp="1"/>
          </p:cNvSpPr>
          <p:nvPr>
            <p:ph type="sldNum" sz="quarter" idx="10"/>
          </p:nvPr>
        </p:nvSpPr>
        <p:spPr/>
        <p:txBody>
          <a:bodyPr/>
          <a:lstStyle/>
          <a:p>
            <a:fld id="{B6530B8D-49BC-40EF-B321-34CD299C6DA5}" type="slidenum">
              <a:rPr lang="en-GB" smtClean="0"/>
              <a:t>14</a:t>
            </a:fld>
            <a:endParaRPr lang="en-GB"/>
          </a:p>
        </p:txBody>
      </p:sp>
    </p:spTree>
    <p:extLst>
      <p:ext uri="{BB962C8B-B14F-4D97-AF65-F5344CB8AC3E}">
        <p14:creationId xmlns:p14="http://schemas.microsoft.com/office/powerpoint/2010/main" val="412852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Planck believed his own model was a mathematical trick and had no basis in reality.  Einstein believed otherwise and constructed</a:t>
            </a:r>
            <a:r>
              <a:rPr lang="en-GB" baseline="0" dirty="0" smtClean="0"/>
              <a:t> a scientific model which extended Planck mathematical model and ultimately became quantum mechanics</a:t>
            </a:r>
            <a:endParaRPr lang="en-GB" dirty="0"/>
          </a:p>
        </p:txBody>
      </p:sp>
      <p:sp>
        <p:nvSpPr>
          <p:cNvPr id="4" name="Slide Number Placeholder 3"/>
          <p:cNvSpPr>
            <a:spLocks noGrp="1"/>
          </p:cNvSpPr>
          <p:nvPr>
            <p:ph type="sldNum" sz="quarter" idx="10"/>
          </p:nvPr>
        </p:nvSpPr>
        <p:spPr/>
        <p:txBody>
          <a:bodyPr/>
          <a:lstStyle/>
          <a:p>
            <a:fld id="{B6530B8D-49BC-40EF-B321-34CD299C6DA5}" type="slidenum">
              <a:rPr lang="en-GB" smtClean="0"/>
              <a:t>16</a:t>
            </a:fld>
            <a:endParaRPr lang="en-GB"/>
          </a:p>
        </p:txBody>
      </p:sp>
    </p:spTree>
    <p:extLst>
      <p:ext uri="{BB962C8B-B14F-4D97-AF65-F5344CB8AC3E}">
        <p14:creationId xmlns:p14="http://schemas.microsoft.com/office/powerpoint/2010/main" val="155921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07157A-A8F2-4669-86A1-AA5E88D902F0}"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347172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7157A-A8F2-4669-86A1-AA5E88D902F0}"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195773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7157A-A8F2-4669-86A1-AA5E88D902F0}"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180532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7157A-A8F2-4669-86A1-AA5E88D902F0}"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255172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7157A-A8F2-4669-86A1-AA5E88D902F0}"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296582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07157A-A8F2-4669-86A1-AA5E88D902F0}"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227857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07157A-A8F2-4669-86A1-AA5E88D902F0}" type="datetimeFigureOut">
              <a:rPr lang="en-GB" smtClean="0"/>
              <a:t>25/03/2019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196607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07157A-A8F2-4669-86A1-AA5E88D902F0}" type="datetimeFigureOut">
              <a:rPr lang="en-GB" smtClean="0"/>
              <a:t>25/03/2019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343564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157A-A8F2-4669-86A1-AA5E88D902F0}" type="datetimeFigureOut">
              <a:rPr lang="en-GB" smtClean="0"/>
              <a:t>25/03/2019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294208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7157A-A8F2-4669-86A1-AA5E88D902F0}"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428907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7157A-A8F2-4669-86A1-AA5E88D902F0}"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D80DA-2399-498D-8D92-7DA74646A8D1}" type="slidenum">
              <a:rPr lang="en-GB" smtClean="0"/>
              <a:t>‹#›</a:t>
            </a:fld>
            <a:endParaRPr lang="en-GB"/>
          </a:p>
        </p:txBody>
      </p:sp>
    </p:spTree>
    <p:extLst>
      <p:ext uri="{BB962C8B-B14F-4D97-AF65-F5344CB8AC3E}">
        <p14:creationId xmlns:p14="http://schemas.microsoft.com/office/powerpoint/2010/main" val="126393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7157A-A8F2-4669-86A1-AA5E88D902F0}" type="datetimeFigureOut">
              <a:rPr lang="en-GB" smtClean="0"/>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D80DA-2399-498D-8D92-7DA74646A8D1}" type="slidenum">
              <a:rPr lang="en-GB" smtClean="0"/>
              <a:t>‹#›</a:t>
            </a:fld>
            <a:endParaRPr lang="en-GB"/>
          </a:p>
        </p:txBody>
      </p:sp>
    </p:spTree>
    <p:extLst>
      <p:ext uri="{BB962C8B-B14F-4D97-AF65-F5344CB8AC3E}">
        <p14:creationId xmlns:p14="http://schemas.microsoft.com/office/powerpoint/2010/main" val="25291081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gif"/><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hyperlink" Target="../sussex%20downs/bridges%20parabolas%20and%20catenaries.t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371600" y="5013176"/>
            <a:ext cx="6400800" cy="1752600"/>
          </a:xfrm>
        </p:spPr>
        <p:txBody>
          <a:bodyPr/>
          <a:lstStyle/>
          <a:p>
            <a:r>
              <a:rPr lang="en-GB" dirty="0" smtClean="0"/>
              <a:t>Ian Galloway</a:t>
            </a:r>
          </a:p>
          <a:p>
            <a:r>
              <a:rPr lang="en-GB" dirty="0" smtClean="0"/>
              <a:t>Copernican Revolutions</a:t>
            </a:r>
          </a:p>
          <a:p>
            <a:r>
              <a:rPr lang="en-GB" dirty="0" smtClean="0"/>
              <a:t>Sharing Inspiration, Brussels 2019</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97153183"/>
              </p:ext>
            </p:extLst>
          </p:nvPr>
        </p:nvGraphicFramePr>
        <p:xfrm>
          <a:off x="457200" y="2609258"/>
          <a:ext cx="8229600" cy="2254004"/>
        </p:xfrm>
        <a:graphic>
          <a:graphicData uri="http://schemas.openxmlformats.org/drawingml/2006/table">
            <a:tbl>
              <a:tblPr>
                <a:tableStyleId>{5C22544A-7EE6-4342-B048-85BDC9FD1C3A}</a:tableStyleId>
              </a:tblPr>
              <a:tblGrid>
                <a:gridCol w="8229600"/>
              </a:tblGrid>
              <a:tr h="2254004">
                <a:tc>
                  <a:txBody>
                    <a:bodyPr/>
                    <a:lstStyle/>
                    <a:p>
                      <a:pPr algn="ctr">
                        <a:lnSpc>
                          <a:spcPct val="115000"/>
                        </a:lnSpc>
                        <a:spcBef>
                          <a:spcPts val="2400"/>
                        </a:spcBef>
                        <a:spcAft>
                          <a:spcPts val="0"/>
                        </a:spcAft>
                      </a:pPr>
                      <a:r>
                        <a:rPr lang="en-GB" sz="3600" b="1" dirty="0">
                          <a:effectLst/>
                        </a:rPr>
                        <a:t>Mathematical and Scientific Modelling: do we tend to neglect one in favour of the other?</a:t>
                      </a:r>
                      <a:endParaRPr lang="en-GB" sz="3600" b="1" dirty="0">
                        <a:solidFill>
                          <a:srgbClr val="365F91"/>
                        </a:solidFill>
                        <a:effectLst/>
                        <a:latin typeface="Cambria"/>
                        <a:ea typeface="Calibri"/>
                      </a:endParaRPr>
                    </a:p>
                  </a:txBody>
                  <a:tcPr marL="114300" marR="114300" marT="0" marB="0"/>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178988"/>
            <a:ext cx="3240360" cy="2430270"/>
          </a:xfrm>
          <a:prstGeom prst="rect">
            <a:avLst/>
          </a:prstGeom>
        </p:spPr>
      </p:pic>
    </p:spTree>
    <p:extLst>
      <p:ext uri="{BB962C8B-B14F-4D97-AF65-F5344CB8AC3E}">
        <p14:creationId xmlns:p14="http://schemas.microsoft.com/office/powerpoint/2010/main" val="338024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Kepler</a:t>
            </a:r>
            <a:r>
              <a:rPr lang="en-GB" dirty="0" smtClean="0"/>
              <a:t> and Newton</a:t>
            </a:r>
            <a:endParaRPr lang="en-GB" dirty="0"/>
          </a:p>
        </p:txBody>
      </p:sp>
      <p:sp>
        <p:nvSpPr>
          <p:cNvPr id="3" name="Content Placeholder 2"/>
          <p:cNvSpPr>
            <a:spLocks noGrp="1"/>
          </p:cNvSpPr>
          <p:nvPr>
            <p:ph idx="1"/>
          </p:nvPr>
        </p:nvSpPr>
        <p:spPr/>
        <p:txBody>
          <a:bodyPr/>
          <a:lstStyle/>
          <a:p>
            <a:r>
              <a:rPr lang="en-GB" dirty="0" smtClean="0"/>
              <a:t>Music of the spheres</a:t>
            </a:r>
          </a:p>
          <a:p>
            <a:endParaRPr lang="en-GB" dirty="0"/>
          </a:p>
          <a:p>
            <a:r>
              <a:rPr lang="en-GB" dirty="0" smtClean="0"/>
              <a:t>Hypotheses non </a:t>
            </a:r>
            <a:r>
              <a:rPr lang="en-GB" dirty="0" err="1" smtClean="0"/>
              <a:t>fingo</a:t>
            </a:r>
            <a:endParaRPr lang="en-GB" dirty="0" smtClean="0"/>
          </a:p>
          <a:p>
            <a:endParaRPr lang="en-GB" dirty="0"/>
          </a:p>
        </p:txBody>
      </p:sp>
    </p:spTree>
    <p:extLst>
      <p:ext uri="{BB962C8B-B14F-4D97-AF65-F5344CB8AC3E}">
        <p14:creationId xmlns:p14="http://schemas.microsoft.com/office/powerpoint/2010/main" val="2058522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09" y="3338661"/>
            <a:ext cx="4476750" cy="3114675"/>
          </a:xfrm>
          <a:prstGeom prst="rect">
            <a:avLst/>
          </a:prstGeom>
        </p:spPr>
      </p:pic>
      <p:pic>
        <p:nvPicPr>
          <p:cNvPr id="7" name="Picture 4" descr="Kep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350"/>
            <a:ext cx="2304256" cy="286473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707904" y="215117"/>
            <a:ext cx="3185120" cy="3894848"/>
          </a:xfr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3645024"/>
            <a:ext cx="2643881" cy="2808312"/>
          </a:xfrm>
          <a:prstGeom prst="rect">
            <a:avLst/>
          </a:prstGeom>
        </p:spPr>
      </p:pic>
    </p:spTree>
    <p:extLst>
      <p:ext uri="{BB962C8B-B14F-4D97-AF65-F5344CB8AC3E}">
        <p14:creationId xmlns:p14="http://schemas.microsoft.com/office/powerpoint/2010/main" val="396607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Faraday and Maxwell</a:t>
            </a:r>
            <a:endParaRPr lang="en-GB" dirty="0"/>
          </a:p>
        </p:txBody>
      </p:sp>
      <p:sp>
        <p:nvSpPr>
          <p:cNvPr id="3" name="Content Placeholder 2"/>
          <p:cNvSpPr>
            <a:spLocks noGrp="1"/>
          </p:cNvSpPr>
          <p:nvPr>
            <p:ph idx="1"/>
          </p:nvPr>
        </p:nvSpPr>
        <p:spPr/>
        <p:txBody>
          <a:bodyPr/>
          <a:lstStyle/>
          <a:p>
            <a:r>
              <a:rPr lang="en-GB" dirty="0" smtClean="0"/>
              <a:t>Field lines.  Description of magnetic fields to explain the phenomenon of electromagnetic induction.</a:t>
            </a:r>
          </a:p>
          <a:p>
            <a:endParaRPr lang="en-GB" dirty="0"/>
          </a:p>
          <a:p>
            <a:r>
              <a:rPr lang="en-GB" dirty="0" smtClean="0"/>
              <a:t>Maxwell incorporated Faraday’s field lines into his famous equations to provide a complete description of the field.  </a:t>
            </a:r>
            <a:endParaRPr lang="en-GB" dirty="0"/>
          </a:p>
        </p:txBody>
      </p:sp>
    </p:spTree>
    <p:extLst>
      <p:ext uri="{BB962C8B-B14F-4D97-AF65-F5344CB8AC3E}">
        <p14:creationId xmlns:p14="http://schemas.microsoft.com/office/powerpoint/2010/main" val="341732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2412" y="332656"/>
            <a:ext cx="3257550" cy="18097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0648"/>
            <a:ext cx="4597400" cy="5143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870720"/>
            <a:ext cx="3257550" cy="439102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9712" y="4599149"/>
            <a:ext cx="3065485" cy="2195513"/>
          </a:xfrm>
          <a:prstGeom prst="rect">
            <a:avLst/>
          </a:prstGeom>
        </p:spPr>
      </p:pic>
    </p:spTree>
    <p:extLst>
      <p:ext uri="{BB962C8B-B14F-4D97-AF65-F5344CB8AC3E}">
        <p14:creationId xmlns:p14="http://schemas.microsoft.com/office/powerpoint/2010/main" val="163007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r>
                        <a:rPr lang="en-GB" sz="4800" i="1" dirty="0" smtClean="0">
                          <a:latin typeface="Cambria Math"/>
                        </a:rPr>
                        <m:t>𝐶</m:t>
                      </m:r>
                      <m:r>
                        <a:rPr lang="en-GB" sz="4800" i="1" dirty="0" smtClean="0">
                          <a:latin typeface="Cambria Math"/>
                        </a:rPr>
                        <m:t>=</m:t>
                      </m:r>
                      <m:f>
                        <m:fPr>
                          <m:ctrlPr>
                            <a:rPr lang="en-GB" sz="4800" b="0" i="1" smtClean="0">
                              <a:latin typeface="Cambria Math" panose="02040503050406030204" pitchFamily="18" charset="0"/>
                            </a:rPr>
                          </m:ctrlPr>
                        </m:fPr>
                        <m:num>
                          <m:r>
                            <a:rPr lang="en-GB" sz="4800" b="0" i="1" smtClean="0">
                              <a:latin typeface="Cambria Math"/>
                            </a:rPr>
                            <m:t>1</m:t>
                          </m:r>
                        </m:num>
                        <m:den>
                          <m:rad>
                            <m:radPr>
                              <m:degHide m:val="on"/>
                              <m:ctrlPr>
                                <a:rPr lang="en-GB" sz="4800" b="0" i="1" smtClean="0">
                                  <a:latin typeface="Cambria Math" panose="02040503050406030204" pitchFamily="18" charset="0"/>
                                </a:rPr>
                              </m:ctrlPr>
                            </m:radPr>
                            <m:deg/>
                            <m:e>
                              <m:r>
                                <a:rPr lang="el-GR" sz="4800" b="0" i="1" smtClean="0">
                                  <a:latin typeface="Cambria Math"/>
                                </a:rPr>
                                <m:t>𝜇</m:t>
                              </m:r>
                              <m:r>
                                <m:rPr>
                                  <m:sty m:val="p"/>
                                </m:rPr>
                                <a:rPr lang="en-GB" sz="4800" b="0" i="0" baseline="-25000" smtClean="0">
                                  <a:latin typeface="Cambria Math"/>
                                </a:rPr>
                                <m:t>o</m:t>
                              </m:r>
                              <m:r>
                                <a:rPr lang="az-Cyrl-AZ" sz="4800" b="0" i="1" smtClean="0">
                                  <a:latin typeface="Cambria Math"/>
                                </a:rPr>
                                <m:t>є</m:t>
                              </m:r>
                              <m:r>
                                <m:rPr>
                                  <m:sty m:val="p"/>
                                </m:rPr>
                                <a:rPr lang="en-GB" sz="4800" b="0" i="0" baseline="-25000" smtClean="0">
                                  <a:latin typeface="Cambria Math"/>
                                </a:rPr>
                                <m:t>o</m:t>
                              </m:r>
                            </m:e>
                          </m:rad>
                        </m:den>
                      </m:f>
                    </m:oMath>
                  </m:oMathPara>
                </a14:m>
                <a:endParaRPr lang="en-GB" sz="4800" dirty="0" smtClean="0"/>
              </a:p>
              <a:p>
                <a:pPr marL="0" indent="0" algn="ctr">
                  <a:buNone/>
                </a:pPr>
                <a:r>
                  <a:rPr lang="en-GB" sz="4800" dirty="0" smtClean="0"/>
                  <a:t>Models light as a transverse electromagnetic wave</a:t>
                </a:r>
                <a:endParaRPr lang="en-GB" sz="4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79826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Planck and Einstein</a:t>
            </a:r>
            <a:endParaRPr lang="en-GB" dirty="0"/>
          </a:p>
        </p:txBody>
      </p:sp>
      <p:sp>
        <p:nvSpPr>
          <p:cNvPr id="3" name="Content Placeholder 2"/>
          <p:cNvSpPr>
            <a:spLocks noGrp="1"/>
          </p:cNvSpPr>
          <p:nvPr>
            <p:ph idx="1"/>
          </p:nvPr>
        </p:nvSpPr>
        <p:spPr/>
        <p:txBody>
          <a:bodyPr/>
          <a:lstStyle/>
          <a:p>
            <a:r>
              <a:rPr lang="en-GB" dirty="0" smtClean="0"/>
              <a:t>Resolved Black Body radiation problem by proposing that matter obeyed the Planck Black Body Radiation Law.</a:t>
            </a:r>
          </a:p>
          <a:p>
            <a:endParaRPr lang="en-GB" dirty="0"/>
          </a:p>
          <a:p>
            <a:r>
              <a:rPr lang="en-GB" dirty="0" smtClean="0"/>
              <a:t>Resolved the photoelectric effect by proposing that energy was quantised and so  gave birth to quantum mechanics.</a:t>
            </a:r>
            <a:endParaRPr lang="en-GB" dirty="0"/>
          </a:p>
        </p:txBody>
      </p:sp>
    </p:spTree>
    <p:extLst>
      <p:ext uri="{BB962C8B-B14F-4D97-AF65-F5344CB8AC3E}">
        <p14:creationId xmlns:p14="http://schemas.microsoft.com/office/powerpoint/2010/main" val="2933407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401" y="0"/>
            <a:ext cx="5080000" cy="3810000"/>
          </a:xfrm>
          <a:prstGeom prst="rect">
            <a:avLst/>
          </a:prstGeom>
        </p:spPr>
      </p:pic>
      <p:sp>
        <p:nvSpPr>
          <p:cNvPr id="2" name="Title 1"/>
          <p:cNvSpPr>
            <a:spLocks noGrp="1"/>
          </p:cNvSpPr>
          <p:nvPr>
            <p:ph type="title"/>
          </p:nvPr>
        </p:nvSpPr>
        <p:spPr/>
        <p:txBody>
          <a:bodyPr/>
          <a:lstStyle/>
          <a:p>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83" y="404664"/>
            <a:ext cx="2743200" cy="383133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7401" y="4365104"/>
            <a:ext cx="1866900" cy="1866900"/>
          </a:xfrm>
          <a:prstGeom prst="rect">
            <a:avLst/>
          </a:prstGeom>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79783" y="3068960"/>
            <a:ext cx="4762500" cy="3571875"/>
          </a:xfrm>
        </p:spPr>
      </p:pic>
    </p:spTree>
    <p:extLst>
      <p:ext uri="{BB962C8B-B14F-4D97-AF65-F5344CB8AC3E}">
        <p14:creationId xmlns:p14="http://schemas.microsoft.com/office/powerpoint/2010/main" val="3003450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Closer to home</a:t>
            </a:r>
            <a:endParaRPr lang="en-GB" dirty="0"/>
          </a:p>
        </p:txBody>
      </p:sp>
      <p:sp>
        <p:nvSpPr>
          <p:cNvPr id="3" name="Content Placeholder 2"/>
          <p:cNvSpPr>
            <a:spLocks noGrp="1"/>
          </p:cNvSpPr>
          <p:nvPr>
            <p:ph idx="1"/>
          </p:nvPr>
        </p:nvSpPr>
        <p:spPr/>
        <p:txBody>
          <a:bodyPr/>
          <a:lstStyle/>
          <a:p>
            <a:r>
              <a:rPr lang="en-GB" dirty="0" smtClean="0"/>
              <a:t>Why do we like fitting curves to bridges and arches?</a:t>
            </a:r>
          </a:p>
          <a:p>
            <a:r>
              <a:rPr lang="en-GB" dirty="0" smtClean="0"/>
              <a:t>What does it matter if it is a parabola or a quartic which fits a suspension cable?</a:t>
            </a:r>
          </a:p>
          <a:p>
            <a:r>
              <a:rPr lang="en-GB" dirty="0" smtClean="0"/>
              <a:t>Should we not at least be  considering </a:t>
            </a:r>
            <a:r>
              <a:rPr lang="en-GB" i="1" dirty="0" smtClean="0"/>
              <a:t>why</a:t>
            </a:r>
            <a:r>
              <a:rPr lang="en-GB" dirty="0" smtClean="0"/>
              <a:t> a mathematical model fits the data? </a:t>
            </a:r>
          </a:p>
          <a:p>
            <a:r>
              <a:rPr lang="en-GB" dirty="0" smtClean="0">
                <a:hlinkClick r:id="rId2" action="ppaction://hlinkfile"/>
              </a:rPr>
              <a:t>Parabolas and catenaries</a:t>
            </a:r>
            <a:r>
              <a:rPr lang="en-GB" dirty="0" smtClean="0"/>
              <a:t>.</a:t>
            </a:r>
            <a:endParaRPr lang="en-GB" dirty="0"/>
          </a:p>
        </p:txBody>
      </p:sp>
    </p:spTree>
    <p:extLst>
      <p:ext uri="{BB962C8B-B14F-4D97-AF65-F5344CB8AC3E}">
        <p14:creationId xmlns:p14="http://schemas.microsoft.com/office/powerpoint/2010/main" val="3521590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they different?</a:t>
            </a:r>
            <a:endParaRPr lang="en-GB" dirty="0"/>
          </a:p>
        </p:txBody>
      </p:sp>
      <p:sp>
        <p:nvSpPr>
          <p:cNvPr id="3" name="Content Placeholder 2"/>
          <p:cNvSpPr>
            <a:spLocks noGrp="1"/>
          </p:cNvSpPr>
          <p:nvPr>
            <p:ph idx="1"/>
          </p:nvPr>
        </p:nvSpPr>
        <p:spPr/>
        <p:txBody>
          <a:bodyPr/>
          <a:lstStyle/>
          <a:p>
            <a:r>
              <a:rPr lang="en-GB" dirty="0" smtClean="0"/>
              <a:t>I put it to you:</a:t>
            </a:r>
          </a:p>
          <a:p>
            <a:r>
              <a:rPr lang="en-GB" dirty="0" smtClean="0"/>
              <a:t>Mathematical models lie in the realm of logical knowledge.  They seek no a priori underpinnings but may be drawn from a scientific model</a:t>
            </a:r>
          </a:p>
          <a:p>
            <a:r>
              <a:rPr lang="en-GB" dirty="0" smtClean="0"/>
              <a:t>Scientific models lie in the realm of empirical knowledge. They cannot by their very nature contribute to scientific theory on their own.</a:t>
            </a:r>
            <a:endParaRPr lang="en-GB" dirty="0"/>
          </a:p>
        </p:txBody>
      </p:sp>
    </p:spTree>
    <p:extLst>
      <p:ext uri="{BB962C8B-B14F-4D97-AF65-F5344CB8AC3E}">
        <p14:creationId xmlns:p14="http://schemas.microsoft.com/office/powerpoint/2010/main" val="1088926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Finally!</a:t>
            </a:r>
            <a:endParaRPr lang="en-GB" dirty="0"/>
          </a:p>
        </p:txBody>
      </p:sp>
      <p:sp>
        <p:nvSpPr>
          <p:cNvPr id="3" name="Content Placeholder 2"/>
          <p:cNvSpPr>
            <a:spLocks noGrp="1"/>
          </p:cNvSpPr>
          <p:nvPr>
            <p:ph idx="1"/>
          </p:nvPr>
        </p:nvSpPr>
        <p:spPr/>
        <p:txBody>
          <a:bodyPr/>
          <a:lstStyle/>
          <a:p>
            <a:r>
              <a:rPr lang="en-GB" dirty="0" smtClean="0"/>
              <a:t>When using a mathematical model to fit to data, the scientist should be asking the question “Why do the data fit?”</a:t>
            </a:r>
            <a:endParaRPr lang="en-GB" dirty="0"/>
          </a:p>
          <a:p>
            <a:r>
              <a:rPr lang="en-GB" dirty="0" smtClean="0"/>
              <a:t>When using a scientific model to explore a concept the scientist should be seeking to fit a mathematical model to data or asking a mathematician!</a:t>
            </a:r>
            <a:endParaRPr lang="en-GB" dirty="0"/>
          </a:p>
        </p:txBody>
      </p:sp>
    </p:spTree>
    <p:extLst>
      <p:ext uri="{BB962C8B-B14F-4D97-AF65-F5344CB8AC3E}">
        <p14:creationId xmlns:p14="http://schemas.microsoft.com/office/powerpoint/2010/main" val="1317042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p:cNvPicPr>
          <p:nvPr>
            <p:ph idx="1"/>
          </p:nvPr>
        </p:nvPicPr>
        <p:blipFill>
          <a:blip r:embed="rId3"/>
          <a:stretch>
            <a:fillRect/>
          </a:stretch>
        </p:blipFill>
        <p:spPr>
          <a:xfrm>
            <a:off x="539552" y="260648"/>
            <a:ext cx="8136904" cy="5865515"/>
          </a:xfrm>
          <a:prstGeom prst="rect">
            <a:avLst/>
          </a:prstGeom>
        </p:spPr>
      </p:pic>
    </p:spTree>
    <p:extLst>
      <p:ext uri="{BB962C8B-B14F-4D97-AF65-F5344CB8AC3E}">
        <p14:creationId xmlns:p14="http://schemas.microsoft.com/office/powerpoint/2010/main" val="1324499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So what’s the difference?</a:t>
            </a:r>
            <a:endParaRPr lang="en-GB" dirty="0">
              <a:latin typeface="+mn-lt"/>
            </a:endParaRPr>
          </a:p>
        </p:txBody>
      </p:sp>
      <p:sp>
        <p:nvSpPr>
          <p:cNvPr id="3" name="Content Placeholder 2"/>
          <p:cNvSpPr>
            <a:spLocks noGrp="1"/>
          </p:cNvSpPr>
          <p:nvPr>
            <p:ph idx="1"/>
          </p:nvPr>
        </p:nvSpPr>
        <p:spPr/>
        <p:txBody>
          <a:bodyPr/>
          <a:lstStyle/>
          <a:p>
            <a:r>
              <a:rPr lang="en-GB" dirty="0" smtClean="0"/>
              <a:t>What is modelling?</a:t>
            </a:r>
          </a:p>
          <a:p>
            <a:endParaRPr lang="en-GB" dirty="0"/>
          </a:p>
          <a:p>
            <a:r>
              <a:rPr lang="en-GB" dirty="0" smtClean="0"/>
              <a:t>What is mathematical modelling?</a:t>
            </a:r>
          </a:p>
          <a:p>
            <a:endParaRPr lang="en-GB" dirty="0"/>
          </a:p>
          <a:p>
            <a:r>
              <a:rPr lang="en-GB" dirty="0" smtClean="0"/>
              <a:t>What is scientific modelling?</a:t>
            </a:r>
            <a:br>
              <a:rPr lang="en-GB" dirty="0" smtClean="0"/>
            </a:br>
            <a:endParaRPr lang="en-GB" dirty="0" smtClean="0"/>
          </a:p>
          <a:p>
            <a:endParaRPr lang="en-GB" dirty="0"/>
          </a:p>
        </p:txBody>
      </p:sp>
    </p:spTree>
    <p:extLst>
      <p:ext uri="{BB962C8B-B14F-4D97-AF65-F5344CB8AC3E}">
        <p14:creationId xmlns:p14="http://schemas.microsoft.com/office/powerpoint/2010/main" val="35566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modelling</a:t>
            </a:r>
            <a:endParaRPr lang="en-GB" dirty="0">
              <a:latin typeface="+mn-lt"/>
            </a:endParaRPr>
          </a:p>
        </p:txBody>
      </p:sp>
      <p:sp>
        <p:nvSpPr>
          <p:cNvPr id="3" name="Content Placeholder 2"/>
          <p:cNvSpPr>
            <a:spLocks noGrp="1"/>
          </p:cNvSpPr>
          <p:nvPr>
            <p:ph idx="1"/>
          </p:nvPr>
        </p:nvSpPr>
        <p:spPr/>
        <p:txBody>
          <a:bodyPr/>
          <a:lstStyle/>
          <a:p>
            <a:pPr marL="0" indent="0">
              <a:buNone/>
            </a:pPr>
            <a:r>
              <a:rPr lang="en-GB" dirty="0" smtClean="0"/>
              <a:t>An attempt to describe a physical phenomenon.</a:t>
            </a:r>
          </a:p>
          <a:p>
            <a:pPr marL="0" indent="0">
              <a:buNone/>
            </a:pPr>
            <a:endParaRPr lang="en-GB" dirty="0"/>
          </a:p>
          <a:p>
            <a:pPr marL="0" indent="0">
              <a:buNone/>
            </a:pPr>
            <a:r>
              <a:rPr lang="en-GB" dirty="0" smtClean="0"/>
              <a:t>The model should make sense at the recipient’s cognitive level.</a:t>
            </a:r>
          </a:p>
          <a:p>
            <a:pPr marL="0" indent="0">
              <a:buNone/>
            </a:pPr>
            <a:endParaRPr lang="en-GB" dirty="0"/>
          </a:p>
          <a:p>
            <a:pPr marL="0" indent="0">
              <a:buNone/>
            </a:pPr>
            <a:r>
              <a:rPr lang="en-GB" dirty="0" smtClean="0"/>
              <a:t>It should allow prediction and will have limitations.</a:t>
            </a:r>
            <a:endParaRPr lang="en-GB" dirty="0"/>
          </a:p>
        </p:txBody>
      </p:sp>
    </p:spTree>
    <p:extLst>
      <p:ext uri="{BB962C8B-B14F-4D97-AF65-F5344CB8AC3E}">
        <p14:creationId xmlns:p14="http://schemas.microsoft.com/office/powerpoint/2010/main" val="1640536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Mathematical modelling</a:t>
            </a:r>
            <a:endParaRPr lang="en-GB" dirty="0">
              <a:latin typeface="+mn-lt"/>
            </a:endParaRPr>
          </a:p>
        </p:txBody>
      </p:sp>
      <p:sp>
        <p:nvSpPr>
          <p:cNvPr id="3" name="Content Placeholder 2"/>
          <p:cNvSpPr>
            <a:spLocks noGrp="1"/>
          </p:cNvSpPr>
          <p:nvPr>
            <p:ph idx="1"/>
          </p:nvPr>
        </p:nvSpPr>
        <p:spPr/>
        <p:txBody>
          <a:bodyPr/>
          <a:lstStyle/>
          <a:p>
            <a:r>
              <a:rPr lang="en-GB" dirty="0" smtClean="0"/>
              <a:t>Algebraic</a:t>
            </a:r>
            <a:r>
              <a:rPr lang="en-GB" dirty="0"/>
              <a:t>;</a:t>
            </a:r>
            <a:r>
              <a:rPr lang="en-GB" dirty="0" smtClean="0"/>
              <a:t> Equations of motion</a:t>
            </a:r>
          </a:p>
          <a:p>
            <a:r>
              <a:rPr lang="en-GB" dirty="0" err="1" smtClean="0"/>
              <a:t>Vectorial</a:t>
            </a:r>
            <a:r>
              <a:rPr lang="en-GB" dirty="0" smtClean="0"/>
              <a:t>; force diagrams</a:t>
            </a:r>
          </a:p>
          <a:p>
            <a:r>
              <a:rPr lang="en-GB" dirty="0" smtClean="0"/>
              <a:t>Geometric; optics</a:t>
            </a:r>
          </a:p>
          <a:p>
            <a:r>
              <a:rPr lang="en-GB" dirty="0" smtClean="0"/>
              <a:t>Graphical; Damped oscillations</a:t>
            </a:r>
          </a:p>
          <a:p>
            <a:r>
              <a:rPr lang="en-GB" dirty="0" smtClean="0"/>
              <a:t>Numeric; areas, volumes, CFD</a:t>
            </a:r>
            <a:endParaRPr lang="en-GB" dirty="0"/>
          </a:p>
        </p:txBody>
      </p:sp>
    </p:spTree>
    <p:extLst>
      <p:ext uri="{BB962C8B-B14F-4D97-AF65-F5344CB8AC3E}">
        <p14:creationId xmlns:p14="http://schemas.microsoft.com/office/powerpoint/2010/main" val="15110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Scientific modelling</a:t>
            </a:r>
            <a:endParaRPr lang="en-GB" dirty="0">
              <a:latin typeface="+mn-lt"/>
            </a:endParaRPr>
          </a:p>
        </p:txBody>
      </p:sp>
      <p:sp>
        <p:nvSpPr>
          <p:cNvPr id="3" name="Content Placeholder 2"/>
          <p:cNvSpPr>
            <a:spLocks noGrp="1"/>
          </p:cNvSpPr>
          <p:nvPr>
            <p:ph idx="1"/>
          </p:nvPr>
        </p:nvSpPr>
        <p:spPr/>
        <p:txBody>
          <a:bodyPr>
            <a:normAutofit lnSpcReduction="10000"/>
          </a:bodyPr>
          <a:lstStyle/>
          <a:p>
            <a:r>
              <a:rPr lang="en-GB" dirty="0" smtClean="0"/>
              <a:t>Diagrams; schematic, </a:t>
            </a:r>
            <a:r>
              <a:rPr lang="en-GB" dirty="0" err="1" smtClean="0"/>
              <a:t>Sankey</a:t>
            </a:r>
            <a:endParaRPr lang="en-GB" dirty="0" smtClean="0"/>
          </a:p>
          <a:p>
            <a:r>
              <a:rPr lang="en-GB" dirty="0" smtClean="0"/>
              <a:t>Metaphors; delivery van circuit</a:t>
            </a:r>
          </a:p>
          <a:p>
            <a:r>
              <a:rPr lang="en-GB" dirty="0" smtClean="0"/>
              <a:t>In vivo, in vitro; lab rats, tissue culture</a:t>
            </a:r>
          </a:p>
          <a:p>
            <a:r>
              <a:rPr lang="en-GB" dirty="0" smtClean="0"/>
              <a:t>Physical objects; water circuit</a:t>
            </a:r>
          </a:p>
          <a:p>
            <a:r>
              <a:rPr lang="en-GB" dirty="0" smtClean="0"/>
              <a:t>Fictional objects; Bohr model</a:t>
            </a:r>
          </a:p>
          <a:p>
            <a:r>
              <a:rPr lang="en-GB" dirty="0" smtClean="0"/>
              <a:t>Analogical; Faraday’s field lines</a:t>
            </a:r>
          </a:p>
          <a:p>
            <a:r>
              <a:rPr lang="en-GB" dirty="0" smtClean="0"/>
              <a:t>Computer simulations; nuclear reactors</a:t>
            </a:r>
          </a:p>
          <a:p>
            <a:r>
              <a:rPr lang="en-GB" dirty="0" smtClean="0"/>
              <a:t>Mathematical; equations etc.</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3711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Ptolemy and Copernicus</a:t>
            </a:r>
            <a:endParaRPr lang="en-GB" dirty="0"/>
          </a:p>
        </p:txBody>
      </p:sp>
      <p:sp>
        <p:nvSpPr>
          <p:cNvPr id="3" name="Content Placeholder 2"/>
          <p:cNvSpPr>
            <a:spLocks noGrp="1"/>
          </p:cNvSpPr>
          <p:nvPr>
            <p:ph idx="1"/>
          </p:nvPr>
        </p:nvSpPr>
        <p:spPr/>
        <p:txBody>
          <a:bodyPr/>
          <a:lstStyle/>
          <a:p>
            <a:r>
              <a:rPr lang="en-GB" dirty="0" smtClean="0"/>
              <a:t>Ptolemaic epicycles.</a:t>
            </a:r>
          </a:p>
          <a:p>
            <a:endParaRPr lang="en-GB" dirty="0"/>
          </a:p>
          <a:p>
            <a:r>
              <a:rPr lang="en-GB" dirty="0" smtClean="0"/>
              <a:t>Heliocentric system</a:t>
            </a:r>
          </a:p>
          <a:p>
            <a:pPr marL="0" indent="0">
              <a:buNone/>
            </a:pPr>
            <a:r>
              <a:rPr lang="en-GB" dirty="0"/>
              <a:t>The </a:t>
            </a:r>
            <a:r>
              <a:rPr lang="en-GB" dirty="0" smtClean="0"/>
              <a:t>centre </a:t>
            </a:r>
            <a:r>
              <a:rPr lang="en-GB" dirty="0"/>
              <a:t>of the earth is not the </a:t>
            </a:r>
            <a:r>
              <a:rPr lang="en-GB" dirty="0" smtClean="0"/>
              <a:t>centre </a:t>
            </a:r>
            <a:r>
              <a:rPr lang="en-GB" dirty="0"/>
              <a:t>of the universe, but only of gravity and of the lunar sphere</a:t>
            </a:r>
          </a:p>
        </p:txBody>
      </p:sp>
    </p:spTree>
    <p:extLst>
      <p:ext uri="{BB962C8B-B14F-4D97-AF65-F5344CB8AC3E}">
        <p14:creationId xmlns:p14="http://schemas.microsoft.com/office/powerpoint/2010/main" val="4038135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6016" y="260648"/>
            <a:ext cx="3845375" cy="288032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3814344"/>
            <a:ext cx="2447925" cy="2857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60648"/>
            <a:ext cx="3810000" cy="4572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6176" y="3233163"/>
            <a:ext cx="3810000" cy="3492500"/>
          </a:xfrm>
          <a:prstGeom prst="rect">
            <a:avLst/>
          </a:prstGeom>
        </p:spPr>
      </p:pic>
    </p:spTree>
    <p:extLst>
      <p:ext uri="{BB962C8B-B14F-4D97-AF65-F5344CB8AC3E}">
        <p14:creationId xmlns:p14="http://schemas.microsoft.com/office/powerpoint/2010/main" val="129198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90000"/>
              </a:lnSpc>
              <a:buFontTx/>
              <a:buNone/>
            </a:pPr>
            <a:r>
              <a:rPr lang="en-GB" i="1" dirty="0"/>
              <a:t>“This is indeed a mystery,” </a:t>
            </a:r>
            <a:r>
              <a:rPr lang="en-GB" dirty="0"/>
              <a:t>[remarked Watson] </a:t>
            </a:r>
            <a:r>
              <a:rPr lang="en-GB" i="1" dirty="0"/>
              <a:t>“What do you imagine that it means?”</a:t>
            </a:r>
          </a:p>
          <a:p>
            <a:pPr>
              <a:lnSpc>
                <a:spcPct val="90000"/>
              </a:lnSpc>
              <a:buFontTx/>
              <a:buNone/>
            </a:pPr>
            <a:r>
              <a:rPr lang="en-GB" i="1" dirty="0"/>
              <a:t>“I have no data yet. It is a capital mistake to theorise before one has data. Insensibly one begins to twist facts to suit theories, instead of theories to suit facts.”</a:t>
            </a:r>
          </a:p>
          <a:p>
            <a:pPr algn="r">
              <a:lnSpc>
                <a:spcPct val="90000"/>
              </a:lnSpc>
              <a:buFontTx/>
              <a:buNone/>
            </a:pPr>
            <a:r>
              <a:rPr lang="en-GB" dirty="0"/>
              <a:t>Sherlock Holmes, A. Conan Doyle</a:t>
            </a:r>
          </a:p>
          <a:p>
            <a:pPr marL="0" indent="0">
              <a:buNone/>
            </a:pPr>
            <a:r>
              <a:rPr lang="en-GB" dirty="0" smtClean="0"/>
              <a:t>A Study in Scarlet</a:t>
            </a:r>
            <a:endParaRPr lang="en-GB" dirty="0"/>
          </a:p>
        </p:txBody>
      </p:sp>
    </p:spTree>
    <p:extLst>
      <p:ext uri="{BB962C8B-B14F-4D97-AF65-F5344CB8AC3E}">
        <p14:creationId xmlns:p14="http://schemas.microsoft.com/office/powerpoint/2010/main" val="943160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3290</TotalTime>
  <Words>887</Words>
  <Application>Microsoft Office PowerPoint</Application>
  <PresentationFormat>On-screen Show (4:3)</PresentationFormat>
  <Paragraphs>82</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Cambria Math</vt:lpstr>
      <vt:lpstr>Theme1</vt:lpstr>
      <vt:lpstr>PowerPoint Presentation</vt:lpstr>
      <vt:lpstr>PowerPoint Presentation</vt:lpstr>
      <vt:lpstr>So what’s the difference?</vt:lpstr>
      <vt:lpstr>modelling</vt:lpstr>
      <vt:lpstr>Mathematical modelling</vt:lpstr>
      <vt:lpstr>Scientific modelling</vt:lpstr>
      <vt:lpstr>Ptolemy and Copernicus</vt:lpstr>
      <vt:lpstr>PowerPoint Presentation</vt:lpstr>
      <vt:lpstr>PowerPoint Presentation</vt:lpstr>
      <vt:lpstr>Kepler and Newton</vt:lpstr>
      <vt:lpstr>PowerPoint Presentation</vt:lpstr>
      <vt:lpstr>Faraday and Maxwell</vt:lpstr>
      <vt:lpstr>PowerPoint Presentation</vt:lpstr>
      <vt:lpstr>PowerPoint Presentation</vt:lpstr>
      <vt:lpstr>Planck and Einstein</vt:lpstr>
      <vt:lpstr>PowerPoint Presentation</vt:lpstr>
      <vt:lpstr>Closer to home</vt:lpstr>
      <vt:lpstr>Are they different?</vt:lpstr>
      <vt:lpstr>Finally!</vt:lpstr>
    </vt:vector>
  </TitlesOfParts>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Galloway I.</dc:creator>
  <cp:lastModifiedBy>Galloway I.</cp:lastModifiedBy>
  <cp:revision>40</cp:revision>
  <dcterms:created xsi:type="dcterms:W3CDTF">2012-07-04T16:32:48Z</dcterms:created>
  <dcterms:modified xsi:type="dcterms:W3CDTF">2019-03-25T09:57:26Z</dcterms:modified>
</cp:coreProperties>
</file>