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4"/>
  </p:sldMasterIdLst>
  <p:notesMasterIdLst>
    <p:notesMasterId r:id="rId17"/>
  </p:notesMasterIdLst>
  <p:sldIdLst>
    <p:sldId id="257" r:id="rId5"/>
    <p:sldId id="289" r:id="rId6"/>
    <p:sldId id="286" r:id="rId7"/>
    <p:sldId id="295" r:id="rId8"/>
    <p:sldId id="296" r:id="rId9"/>
    <p:sldId id="281" r:id="rId10"/>
    <p:sldId id="290" r:id="rId11"/>
    <p:sldId id="292" r:id="rId12"/>
    <p:sldId id="291" r:id="rId13"/>
    <p:sldId id="277" r:id="rId14"/>
    <p:sldId id="294" r:id="rId15"/>
    <p:sldId id="275" r:id="rId16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135E834A-14E0-4E16-A25B-AF6E5C0EFA4C}">
          <p14:sldIdLst/>
        </p14:section>
        <p14:section name="Standaardsectie" id="{883716F3-E1DC-46EC-B33A-00456034104D}">
          <p14:sldIdLst>
            <p14:sldId id="257"/>
            <p14:sldId id="289"/>
            <p14:sldId id="286"/>
          </p14:sldIdLst>
        </p14:section>
        <p14:section name="Naamloze sectie" id="{26D1EC9E-6B75-4CF2-BF5F-2A02A2C3ED7B}">
          <p14:sldIdLst>
            <p14:sldId id="295"/>
            <p14:sldId id="296"/>
            <p14:sldId id="281"/>
            <p14:sldId id="290"/>
            <p14:sldId id="292"/>
            <p14:sldId id="291"/>
            <p14:sldId id="277"/>
            <p14:sldId id="294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tjan Schreur" initials="GS" lastIdx="1" clrIdx="0">
    <p:extLst>
      <p:ext uri="{19B8F6BF-5375-455C-9EA6-DF929625EA0E}">
        <p15:presenceInfo xmlns:p15="http://schemas.microsoft.com/office/powerpoint/2012/main" userId="S-1-5-21-289758413-3431765871-2351510172-19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E55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24" d="100"/>
          <a:sy n="124" d="100"/>
        </p:scale>
        <p:origin x="170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22957-CBA6-430C-9180-F23A3F851CC4}" type="datetimeFigureOut">
              <a:rPr lang="nl-NL" smtClean="0"/>
              <a:t>15-10-2022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6F012-8B77-4D2F-B3EF-A1043BFA3FF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0630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ige driehoek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e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Vrije v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Vrije v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Vrije v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Rechte verbindingslijn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11" name="Tijdelijke aanduiding voo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A50F30E-7E1D-4B62-B5C1-AC087625BE12}" type="datetimeFigureOut">
              <a:rPr lang="nl-NL"/>
              <a:pPr>
                <a:defRPr/>
              </a:pPr>
              <a:t>15-10-2022</a:t>
            </a:fld>
            <a:endParaRPr lang="nl-NL"/>
          </a:p>
        </p:txBody>
      </p:sp>
      <p:sp>
        <p:nvSpPr>
          <p:cNvPr id="12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13" name="Tijdelijke aanduiding voor dia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CEBFE5E-263E-4070-9CE7-140C7C6C5A5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8052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BB130-08D2-4726-BD1A-17F52CA0154C}" type="datetimeFigureOut">
              <a:rPr lang="nl-NL"/>
              <a:pPr>
                <a:defRPr/>
              </a:pPr>
              <a:t>15-10-2022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2869C-1A89-4326-B6BE-21742D38555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9571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E957E-8B9E-4E21-8F1A-556A74F8C575}" type="datetimeFigureOut">
              <a:rPr lang="nl-NL"/>
              <a:pPr>
                <a:defRPr/>
              </a:pPr>
              <a:t>15-10-2022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88047-EA05-4224-86F9-C1BCF1995B7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556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7139-856F-48EC-88DE-32507D6EF138}" type="datetimeFigureOut">
              <a:rPr lang="nl-NL"/>
              <a:pPr>
                <a:defRPr/>
              </a:pPr>
              <a:t>15-10-2022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C65D9-3DDA-4D42-BF69-A414E33744B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0568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unthaak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Punthaak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99C58DC-C44D-4C9D-BB0C-088C4DD017B4}" type="datetimeFigureOut">
              <a:rPr lang="nl-NL"/>
              <a:pPr>
                <a:defRPr/>
              </a:pPr>
              <a:t>15-10-2022</a:t>
            </a:fld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900C8E3-16C7-44F0-AAAA-D714C87F550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1733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A1E59-83BE-417C-8557-45864E981C4D}" type="datetimeFigureOut">
              <a:rPr lang="nl-NL"/>
              <a:pPr>
                <a:defRPr/>
              </a:pPr>
              <a:t>15-10-2022</a:t>
            </a:fld>
            <a:endParaRPr lang="nl-NL"/>
          </a:p>
        </p:txBody>
      </p:sp>
      <p:sp>
        <p:nvSpPr>
          <p:cNvPr id="6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178F0-FEB4-4640-872C-7466212AE97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68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FE2092E-C879-4D82-9A5E-B9E84EAB137E}" type="datetimeFigureOut">
              <a:rPr lang="nl-NL"/>
              <a:pPr>
                <a:defRPr/>
              </a:pPr>
              <a:t>15-10-2022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A79E575-32B3-4098-8BCA-F8FFFCE41DC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7567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F27CC-EB5E-464F-95C3-4F106E18B195}" type="datetimeFigureOut">
              <a:rPr lang="nl-NL"/>
              <a:pPr>
                <a:defRPr/>
              </a:pPr>
              <a:t>15-10-2022</a:t>
            </a:fld>
            <a:endParaRPr lang="nl-NL"/>
          </a:p>
        </p:txBody>
      </p:sp>
      <p:sp>
        <p:nvSpPr>
          <p:cNvPr id="4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24765-9D46-4DB1-991E-EDC1DF9AB2E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868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51E1F-717C-46E0-8583-F7CD9AA73128}" type="datetimeFigureOut">
              <a:rPr lang="nl-NL"/>
              <a:pPr>
                <a:defRPr/>
              </a:pPr>
              <a:t>15-10-2022</a:t>
            </a:fld>
            <a:endParaRPr lang="nl-NL"/>
          </a:p>
        </p:txBody>
      </p:sp>
      <p:sp>
        <p:nvSpPr>
          <p:cNvPr id="3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4FAAF-2726-4187-8029-FEE37BC6BC6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949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DAB5090-7389-46AF-964A-61969665256E}" type="datetimeFigureOut">
              <a:rPr lang="nl-NL"/>
              <a:pPr>
                <a:defRPr/>
              </a:pPr>
              <a:t>15-10-2022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680EC8-1C44-4D75-A645-A35484DE530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9404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rije v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Vrije v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hthoekige driehoek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Rechte verbindingslijn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unthaak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Punthaak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1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8ECC37F-F3EC-4E0F-9DD7-AD703AC5DAE3}" type="datetimeFigureOut">
              <a:rPr lang="nl-NL"/>
              <a:pPr>
                <a:defRPr/>
              </a:pPr>
              <a:t>15-10-2022</a:t>
            </a:fld>
            <a:endParaRPr lang="nl-NL"/>
          </a:p>
        </p:txBody>
      </p:sp>
      <p:sp>
        <p:nvSpPr>
          <p:cNvPr id="12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13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613133D-7E93-4C9E-AD13-CE0C7CB1750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8591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rije v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Vrije v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echthoekige driehoe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Rechte verbindingslijn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titel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033" name="Tijdelijke aanduiding voor tekst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4E30698-93E9-4001-A773-683C3CA4A962}" type="datetimeFigureOut">
              <a:rPr lang="nl-NL"/>
              <a:pPr>
                <a:defRPr/>
              </a:pPr>
              <a:t>15-10-2022</a:t>
            </a:fld>
            <a:endParaRPr lang="nl-NL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6B3CF43-374F-4D38-A39E-B8D059088D7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16" r:id="rId2"/>
    <p:sldLayoutId id="2147483823" r:id="rId3"/>
    <p:sldLayoutId id="2147483817" r:id="rId4"/>
    <p:sldLayoutId id="2147483824" r:id="rId5"/>
    <p:sldLayoutId id="2147483818" r:id="rId6"/>
    <p:sldLayoutId id="2147483819" r:id="rId7"/>
    <p:sldLayoutId id="2147483825" r:id="rId8"/>
    <p:sldLayoutId id="2147483826" r:id="rId9"/>
    <p:sldLayoutId id="2147483820" r:id="rId10"/>
    <p:sldLayoutId id="214748382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1" fontAlgn="base" hangingPunct="1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esources.t3nederland.nl/t3nederland-hom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075F722-4B93-4717-882C-49FA61CC3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9228" y="1379468"/>
            <a:ext cx="3765985" cy="2824489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1845501"/>
            <a:ext cx="7772400" cy="1892422"/>
          </a:xfrm>
        </p:spPr>
        <p:txBody>
          <a:bodyPr>
            <a:normAutofit fontScale="90000"/>
          </a:bodyPr>
          <a:lstStyle/>
          <a:p>
            <a:pPr algn="l"/>
            <a:br>
              <a:rPr lang="nl-NL" altLang="nl-NL" sz="2000" dirty="0">
                <a:solidFill>
                  <a:srgbClr val="0070C0"/>
                </a:solidFill>
              </a:rPr>
            </a:br>
            <a:r>
              <a:rPr lang="nl-NL" altLang="nl-NL" sz="2000" dirty="0">
                <a:solidFill>
                  <a:srgbClr val="0070C0"/>
                </a:solidFill>
              </a:rPr>
              <a:t>			</a:t>
            </a:r>
            <a:br>
              <a:rPr lang="nl-NL" altLang="nl-NL" sz="2000" dirty="0">
                <a:solidFill>
                  <a:srgbClr val="0070C0"/>
                </a:solidFill>
              </a:rPr>
            </a:br>
            <a:br>
              <a:rPr lang="nl-NL" altLang="nl-NL" sz="2000" dirty="0">
                <a:solidFill>
                  <a:srgbClr val="0070C0"/>
                </a:solidFill>
              </a:rPr>
            </a:br>
            <a:br>
              <a:rPr lang="nl-NL" altLang="nl-NL" sz="2000" dirty="0">
                <a:solidFill>
                  <a:srgbClr val="0070C0"/>
                </a:solidFill>
              </a:rPr>
            </a:br>
            <a:r>
              <a:rPr lang="nl-NL" altLang="nl-NL" sz="2000" dirty="0">
                <a:solidFill>
                  <a:srgbClr val="0070C0"/>
                </a:solidFill>
              </a:rPr>
              <a:t>			</a:t>
            </a:r>
            <a:r>
              <a:rPr lang="nl-NL" altLang="nl-NL" sz="2700" dirty="0">
                <a:solidFill>
                  <a:srgbClr val="0070C0"/>
                </a:solidFill>
              </a:rPr>
              <a:t>Simulatie van een verkeersplein</a:t>
            </a:r>
            <a:br>
              <a:rPr lang="nl-NL" altLang="nl-NL" sz="2000" dirty="0">
                <a:solidFill>
                  <a:srgbClr val="0070C0"/>
                </a:solidFill>
              </a:rPr>
            </a:br>
            <a:br>
              <a:rPr lang="nl-NL" altLang="nl-NL" sz="2000" dirty="0">
                <a:solidFill>
                  <a:srgbClr val="0070C0"/>
                </a:solidFill>
              </a:rPr>
            </a:br>
            <a:r>
              <a:rPr lang="nl-NL" altLang="nl-NL" sz="2000" dirty="0">
                <a:solidFill>
                  <a:srgbClr val="0070C0"/>
                </a:solidFill>
              </a:rPr>
              <a:t>			</a:t>
            </a:r>
            <a:br>
              <a:rPr lang="nl-NL" altLang="nl-NL" sz="2000" dirty="0"/>
            </a:br>
            <a:endParaRPr lang="nl-NL" sz="2000" dirty="0">
              <a:solidFill>
                <a:srgbClr val="0070C0"/>
              </a:solidFill>
              <a:effectLst/>
              <a:latin typeface="+mn-lt"/>
              <a:cs typeface="Arial" pitchFamily="34" charset="0"/>
            </a:endParaRPr>
          </a:p>
        </p:txBody>
      </p:sp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692150"/>
            <a:ext cx="25527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49275"/>
            <a:ext cx="25527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323528" y="1866484"/>
            <a:ext cx="8604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altLang="nl-NL" sz="2000" b="1" dirty="0">
              <a:ea typeface="Times New Roman" pitchFamily="18" charset="0"/>
              <a:cs typeface="Arial" charset="0"/>
            </a:endParaRPr>
          </a:p>
          <a:p>
            <a:endParaRPr lang="nl-NL" altLang="nl-NL" sz="2000" b="1" dirty="0">
              <a:ea typeface="Times New Roman" pitchFamily="18" charset="0"/>
              <a:cs typeface="Arial" charset="0"/>
            </a:endParaRPr>
          </a:p>
          <a:p>
            <a:endParaRPr lang="nl-NL" altLang="nl-NL" sz="2000" b="1" dirty="0">
              <a:ea typeface="Times New Roman" pitchFamily="18" charset="0"/>
              <a:cs typeface="Arial" charset="0"/>
            </a:endParaRPr>
          </a:p>
        </p:txBody>
      </p:sp>
      <p:sp>
        <p:nvSpPr>
          <p:cNvPr id="5" name="Tijdelijke aanduiding voor inhoud 1">
            <a:extLst>
              <a:ext uri="{FF2B5EF4-FFF2-40B4-BE49-F238E27FC236}">
                <a16:creationId xmlns:a16="http://schemas.microsoft.com/office/drawing/2014/main" id="{6665BF75-675D-4C0B-A126-53EAAC30DEE2}"/>
              </a:ext>
            </a:extLst>
          </p:cNvPr>
          <p:cNvSpPr txBox="1">
            <a:spLocks/>
          </p:cNvSpPr>
          <p:nvPr/>
        </p:nvSpPr>
        <p:spPr>
          <a:xfrm>
            <a:off x="457200" y="581370"/>
            <a:ext cx="8229600" cy="933450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pitchFamily="18" charset="2"/>
              <a:buNone/>
              <a:defRPr/>
            </a:pPr>
            <a:r>
              <a:rPr lang="nl-NL" altLang="nl-NL" sz="28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charset="0"/>
              </a:rPr>
              <a:t>Eindresultaat:</a:t>
            </a:r>
          </a:p>
          <a:p>
            <a:pPr marL="109537" indent="0">
              <a:buNone/>
              <a:defRPr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3" pitchFamily="18" charset="2"/>
              <a:buNone/>
              <a:defRPr/>
            </a:pPr>
            <a:endParaRPr lang="nl-NL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endParaRPr lang="nl-NL" dirty="0"/>
          </a:p>
        </p:txBody>
      </p:sp>
      <p:pic>
        <p:nvPicPr>
          <p:cNvPr id="6" name="traffic simulation">
            <a:hlinkClick r:id="" action="ppaction://media"/>
            <a:extLst>
              <a:ext uri="{FF2B5EF4-FFF2-40B4-BE49-F238E27FC236}">
                <a16:creationId xmlns:a16="http://schemas.microsoft.com/office/drawing/2014/main" id="{CCFEB73E-B29E-4C60-8ADD-400F8DD273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213" y="1772221"/>
            <a:ext cx="806489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2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par>
              <p:cTn id="13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85775" y="2133600"/>
            <a:ext cx="7902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nl-NL" sz="2000" dirty="0">
                <a:solidFill>
                  <a:srgbClr val="0070C0"/>
                </a:solidFill>
                <a:latin typeface="+mn-lt"/>
              </a:rPr>
              <a:t>	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49275"/>
            <a:ext cx="25527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36526" y="1212563"/>
            <a:ext cx="8604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nl-NL" altLang="nl-NL" sz="2000" dirty="0"/>
              <a:t>	</a:t>
            </a:r>
            <a:endParaRPr lang="nl-NL" sz="2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23800961-4EEA-481F-A202-D32C99B1B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114" y="1612673"/>
            <a:ext cx="860425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9" name="Tijdelijke aanduiding voor inhoud 1">
            <a:extLst>
              <a:ext uri="{FF2B5EF4-FFF2-40B4-BE49-F238E27FC236}">
                <a16:creationId xmlns:a16="http://schemas.microsoft.com/office/drawing/2014/main" id="{8E03A3E7-6E58-427C-BABC-C3C19ABC0032}"/>
              </a:ext>
            </a:extLst>
          </p:cNvPr>
          <p:cNvSpPr txBox="1">
            <a:spLocks/>
          </p:cNvSpPr>
          <p:nvPr/>
        </p:nvSpPr>
        <p:spPr>
          <a:xfrm>
            <a:off x="539552" y="1988840"/>
            <a:ext cx="8229600" cy="3816424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pitchFamily="18" charset="2"/>
              <a:buNone/>
              <a:defRPr/>
            </a:pPr>
            <a:r>
              <a:rPr lang="nl-NL" altLang="nl-NL" sz="28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charset="0"/>
              </a:rPr>
              <a:t>Didactische onderbouwing:</a:t>
            </a:r>
          </a:p>
          <a:p>
            <a:pPr>
              <a:defRPr/>
            </a:pPr>
            <a:endParaRPr lang="nl-NL" altLang="nl-NL" sz="2800" dirty="0"/>
          </a:p>
          <a:p>
            <a:pPr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Begeleid inoefenen </a:t>
            </a:r>
          </a:p>
          <a:p>
            <a:pPr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Directe Feedback voor de leerlingen</a:t>
            </a:r>
          </a:p>
          <a:p>
            <a:pPr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Ruimte voor eigen creativiteit</a:t>
            </a:r>
          </a:p>
          <a:p>
            <a:pPr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Werking van alledaagse Techniek</a:t>
            </a:r>
          </a:p>
          <a:p>
            <a:pPr>
              <a:defRPr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3" pitchFamily="18" charset="2"/>
              <a:buNone/>
              <a:defRPr/>
            </a:pPr>
            <a:endParaRPr lang="nl-NL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8714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49275"/>
            <a:ext cx="25527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49275"/>
            <a:ext cx="25527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04025" y="1343264"/>
            <a:ext cx="86042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Ter afsluiting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635958" y="2276714"/>
            <a:ext cx="79403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000" dirty="0"/>
          </a:p>
          <a:p>
            <a:r>
              <a:rPr lang="nl-NL" sz="2000" dirty="0"/>
              <a:t>Zijn er voor nu vragen? </a:t>
            </a:r>
          </a:p>
          <a:p>
            <a:endParaRPr lang="nl-NL" sz="2000" dirty="0"/>
          </a:p>
          <a:p>
            <a:endParaRPr lang="nl-NL" sz="2000" dirty="0"/>
          </a:p>
          <a:p>
            <a:r>
              <a:rPr lang="nl-NL" sz="2000" dirty="0"/>
              <a:t>     Alle materialen zijn te vinden op de T</a:t>
            </a:r>
            <a:r>
              <a:rPr lang="nl-NL" sz="2000" baseline="30000" dirty="0"/>
              <a:t>3</a:t>
            </a:r>
            <a:r>
              <a:rPr lang="nl-NL" sz="2000" dirty="0"/>
              <a:t> Nederland content portal:</a:t>
            </a:r>
          </a:p>
          <a:p>
            <a:endParaRPr lang="nl-NL" sz="2000" dirty="0"/>
          </a:p>
          <a:p>
            <a:r>
              <a:rPr lang="nl-NL" sz="2000"/>
              <a:t>                   </a:t>
            </a:r>
            <a:r>
              <a:rPr lang="nl-NL" sz="2000">
                <a:hlinkClick r:id="rId3"/>
              </a:rPr>
              <a:t>resources</a:t>
            </a:r>
            <a:r>
              <a:rPr lang="nl-NL" sz="2000" dirty="0">
                <a:hlinkClick r:id="rId3"/>
              </a:rPr>
              <a:t>.t3nederland.nl/t3nederland-home</a:t>
            </a:r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574289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4813"/>
            <a:ext cx="25527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69875" y="2060848"/>
            <a:ext cx="860425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altLang="nl-NL" sz="2400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r>
              <a:rPr lang="nl-NL" altLang="nl-NL" sz="2400" i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    	</a:t>
            </a:r>
          </a:p>
          <a:p>
            <a:r>
              <a:rPr lang="nl-NL" altLang="nl-NL" sz="2400" i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	- G. Schreur		Wis- en Natuurkunde docent</a:t>
            </a:r>
          </a:p>
          <a:p>
            <a:r>
              <a:rPr lang="nl-NL" altLang="nl-NL" sz="2400" i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	- Z. </a:t>
            </a:r>
            <a:r>
              <a:rPr lang="nl-NL" altLang="nl-NL" sz="2400" i="1" dirty="0" err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vd</a:t>
            </a:r>
            <a:r>
              <a:rPr lang="nl-NL" altLang="nl-NL" sz="2400" i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. Zalm		</a:t>
            </a:r>
            <a:r>
              <a:rPr lang="nl-NL" altLang="nl-NL" sz="2400" i="1" dirty="0" err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BigBrain</a:t>
            </a:r>
            <a:r>
              <a:rPr lang="nl-NL" altLang="nl-NL" sz="2400" i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nl-NL" altLang="nl-NL" sz="2400" i="1" dirty="0" err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Guru</a:t>
            </a:r>
            <a:endParaRPr lang="nl-NL" altLang="nl-NL" sz="2400" i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r>
              <a:rPr lang="nl-NL" altLang="nl-NL" sz="2400" i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	- H. Beek		</a:t>
            </a:r>
            <a:r>
              <a:rPr lang="nl-NL" altLang="nl-NL" sz="2400" i="1" dirty="0" err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Vakgroepvoorzitter</a:t>
            </a:r>
            <a:endParaRPr lang="nl-NL" altLang="nl-NL" sz="2400" i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nl-NL" sz="2400" i="1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cs typeface="Arial"/>
            </a:endParaRPr>
          </a:p>
          <a:p>
            <a:r>
              <a:rPr lang="nl-NL" altLang="nl-NL" sz="2400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 </a:t>
            </a:r>
            <a:endParaRPr lang="nl-NL" altLang="nl-NL" sz="2000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r>
              <a:rPr lang="nl-NL" altLang="nl-NL" sz="2000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 </a:t>
            </a:r>
            <a:endParaRPr lang="nl-N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14"/>
          <p:cNvSpPr txBox="1">
            <a:spLocks noChangeArrowheads="1"/>
          </p:cNvSpPr>
          <p:nvPr/>
        </p:nvSpPr>
        <p:spPr bwMode="auto">
          <a:xfrm>
            <a:off x="446088" y="2205038"/>
            <a:ext cx="860425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nl-NL" sz="2000" dirty="0">
                <a:solidFill>
                  <a:srgbClr val="0070C0"/>
                </a:solidFill>
                <a:latin typeface="+mn-lt"/>
              </a:rPr>
              <a:t>      </a:t>
            </a:r>
          </a:p>
          <a:p>
            <a:pPr>
              <a:spcBef>
                <a:spcPct val="50000"/>
              </a:spcBef>
              <a:defRPr/>
            </a:pPr>
            <a:endParaRPr lang="nl-NL" sz="2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366" y="274638"/>
            <a:ext cx="25527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jdelijke aanduiding voor inhoud 1">
            <a:extLst>
              <a:ext uri="{FF2B5EF4-FFF2-40B4-BE49-F238E27FC236}">
                <a16:creationId xmlns:a16="http://schemas.microsoft.com/office/drawing/2014/main" id="{D3B77DBC-5E40-4BC2-8D2F-45AF5A2CBE8B}"/>
              </a:ext>
            </a:extLst>
          </p:cNvPr>
          <p:cNvSpPr txBox="1">
            <a:spLocks/>
          </p:cNvSpPr>
          <p:nvPr/>
        </p:nvSpPr>
        <p:spPr bwMode="auto">
          <a:xfrm>
            <a:off x="633413" y="692697"/>
            <a:ext cx="8229600" cy="10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pitchFamily="18" charset="2"/>
              <a:buNone/>
              <a:defRPr/>
            </a:pPr>
            <a:r>
              <a:rPr lang="nl-NL" altLang="nl-NL" sz="2800" dirty="0" err="1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charset="0"/>
              </a:rPr>
              <a:t>Computational</a:t>
            </a:r>
            <a:r>
              <a:rPr lang="nl-NL" altLang="nl-NL" sz="28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charset="0"/>
              </a:rPr>
              <a:t> Thinking &amp; </a:t>
            </a:r>
          </a:p>
          <a:p>
            <a:pPr>
              <a:buFont typeface="Wingdings 3" pitchFamily="18" charset="2"/>
              <a:buNone/>
              <a:defRPr/>
            </a:pPr>
            <a:r>
              <a:rPr lang="nl-NL" altLang="nl-NL" sz="28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charset="0"/>
              </a:rPr>
              <a:t>Digitale geletterdheid:</a:t>
            </a:r>
          </a:p>
          <a:p>
            <a:pPr>
              <a:defRPr/>
            </a:pPr>
            <a:endParaRPr lang="nl-NL" altLang="nl-NL" sz="2800" dirty="0"/>
          </a:p>
          <a:p>
            <a:pPr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Brugklas tot 6 VWO</a:t>
            </a:r>
          </a:p>
          <a:p>
            <a:pPr lvl="1">
              <a:defRPr/>
            </a:pPr>
            <a:r>
              <a:rPr lang="nl-NL" sz="1600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Programmeren in Python</a:t>
            </a:r>
          </a:p>
          <a:p>
            <a:pPr lvl="1"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Cloudcomputing</a:t>
            </a:r>
          </a:p>
          <a:p>
            <a:pPr lvl="1"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Databases</a:t>
            </a:r>
          </a:p>
          <a:p>
            <a:pPr lvl="1"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3D-software &amp; Printer</a:t>
            </a:r>
          </a:p>
          <a:p>
            <a:pPr>
              <a:buFont typeface="Wingdings 3" pitchFamily="18" charset="2"/>
              <a:buNone/>
              <a:defRPr/>
            </a:pPr>
            <a:endParaRPr lang="nl-NL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676B096-01CB-47E3-AF80-AF2AF8788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42" y="1268761"/>
            <a:ext cx="7871288" cy="531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21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366" y="274638"/>
            <a:ext cx="25527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FCC5E902-3ED2-4C76-8C8E-C96F518A8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5186"/>
            <a:ext cx="860425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Times New Roman" pitchFamily="18" charset="0"/>
                <a:cs typeface="Arial" charset="0"/>
              </a:rPr>
              <a:t>Simulatie van Verkeersplein 4-VMBO-T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6ADB4D-C839-4323-9A61-AA71263A7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1711076"/>
            <a:ext cx="1954611" cy="411497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60D2746-B30F-4321-9212-19C8FF75B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742" y="2473777"/>
            <a:ext cx="2589568" cy="2589568"/>
          </a:xfrm>
          <a:prstGeom prst="rect">
            <a:avLst/>
          </a:prstGeom>
        </p:spPr>
      </p:pic>
      <p:sp>
        <p:nvSpPr>
          <p:cNvPr id="13" name="Tijdelijke aanduiding voor inhoud 1">
            <a:extLst>
              <a:ext uri="{FF2B5EF4-FFF2-40B4-BE49-F238E27FC236}">
                <a16:creationId xmlns:a16="http://schemas.microsoft.com/office/drawing/2014/main" id="{C16E99D0-348C-4BD0-BAF7-FB22167DBA05}"/>
              </a:ext>
            </a:extLst>
          </p:cNvPr>
          <p:cNvSpPr txBox="1">
            <a:spLocks/>
          </p:cNvSpPr>
          <p:nvPr/>
        </p:nvSpPr>
        <p:spPr>
          <a:xfrm>
            <a:off x="523851" y="1453088"/>
            <a:ext cx="8229600" cy="3816424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pitchFamily="18" charset="2"/>
              <a:buNone/>
              <a:defRPr/>
            </a:pPr>
            <a:r>
              <a:rPr lang="nl-NL" altLang="nl-NL" sz="20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charset="0"/>
              </a:rPr>
              <a:t>TI-Nspire CX II-T</a:t>
            </a:r>
            <a:endParaRPr lang="nl-NL" altLang="nl-NL" sz="2800" dirty="0"/>
          </a:p>
          <a:p>
            <a:pPr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Handheld</a:t>
            </a:r>
          </a:p>
          <a:p>
            <a:pPr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Makkelijk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resetbaar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</a:p>
          <a:p>
            <a:pPr>
              <a:defRPr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  <a:defRPr/>
            </a:pPr>
            <a:r>
              <a:rPr lang="nl-NL" altLang="nl-NL" sz="20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charset="0"/>
              </a:rPr>
              <a:t>TI-Innovator Hub</a:t>
            </a:r>
            <a:endParaRPr lang="nl-NL" altLang="nl-NL" sz="2800" dirty="0"/>
          </a:p>
          <a:p>
            <a:pPr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Aansturing Sensoren</a:t>
            </a:r>
          </a:p>
          <a:p>
            <a:pPr marL="109537" indent="0">
              <a:buNone/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   &amp; Actuatoren	</a:t>
            </a:r>
          </a:p>
          <a:p>
            <a:pPr>
              <a:defRPr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3" pitchFamily="18" charset="2"/>
              <a:buNone/>
              <a:defRPr/>
            </a:pPr>
            <a:endParaRPr lang="nl-NL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237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3C14BA0-57A6-4C2A-9F6B-B3C95D4C49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8"/>
          <a:stretch/>
        </p:blipFill>
        <p:spPr>
          <a:xfrm>
            <a:off x="3147064" y="3212975"/>
            <a:ext cx="3441159" cy="28803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366" y="274638"/>
            <a:ext cx="25527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FCC5E902-3ED2-4C76-8C8E-C96F518A8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5186"/>
            <a:ext cx="860425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Times New Roman" pitchFamily="18" charset="0"/>
                <a:cs typeface="Arial" charset="0"/>
              </a:rPr>
              <a:t>Simulatie van Verkeersplein 4-VMBO-T</a:t>
            </a:r>
          </a:p>
        </p:txBody>
      </p:sp>
      <p:sp>
        <p:nvSpPr>
          <p:cNvPr id="15" name="Tijdelijke aanduiding voor inhoud 1">
            <a:extLst>
              <a:ext uri="{FF2B5EF4-FFF2-40B4-BE49-F238E27FC236}">
                <a16:creationId xmlns:a16="http://schemas.microsoft.com/office/drawing/2014/main" id="{9235CC06-DAC7-466F-B12C-499634A5FD9F}"/>
              </a:ext>
            </a:extLst>
          </p:cNvPr>
          <p:cNvSpPr txBox="1">
            <a:spLocks/>
          </p:cNvSpPr>
          <p:nvPr/>
        </p:nvSpPr>
        <p:spPr>
          <a:xfrm>
            <a:off x="523851" y="1453088"/>
            <a:ext cx="8229600" cy="3816424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pitchFamily="18" charset="2"/>
              <a:buNone/>
              <a:defRPr/>
            </a:pPr>
            <a:r>
              <a:rPr lang="nl-NL" altLang="nl-NL" sz="24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charset="0"/>
              </a:rPr>
              <a:t>Sensoren &amp; Actuatoren</a:t>
            </a:r>
          </a:p>
          <a:p>
            <a:pPr>
              <a:defRPr/>
            </a:pPr>
            <a:endParaRPr lang="nl-NL" altLang="nl-NL" sz="2800" dirty="0"/>
          </a:p>
          <a:p>
            <a:pPr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Zelfstandig aansluiten </a:t>
            </a:r>
          </a:p>
          <a:p>
            <a:pPr marL="109537" indent="0">
              <a:buNone/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   op de TI-Innovator Hub</a:t>
            </a:r>
          </a:p>
          <a:p>
            <a:pPr>
              <a:buFont typeface="Wingdings 3" pitchFamily="18" charset="2"/>
              <a:buNone/>
              <a:defRPr/>
            </a:pPr>
            <a:endParaRPr lang="nl-NL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CC7F3E8-9DE8-42CB-90F6-80DDB9EAC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50" y="1417638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26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6785" y="260648"/>
            <a:ext cx="860425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Times New Roman" pitchFamily="18" charset="0"/>
                <a:cs typeface="Arial" charset="0"/>
              </a:rPr>
              <a:t>Simulatie van Verkeersplein 4-VMBO-T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4664"/>
            <a:ext cx="25527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2"/>
          <p:cNvSpPr txBox="1">
            <a:spLocks/>
          </p:cNvSpPr>
          <p:nvPr/>
        </p:nvSpPr>
        <p:spPr>
          <a:xfrm>
            <a:off x="467544" y="578773"/>
            <a:ext cx="3956992" cy="81126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NL" sz="2800" b="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FE78155-33F4-424D-B59A-429B34B58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23"/>
          <a:stretch/>
        </p:blipFill>
        <p:spPr>
          <a:xfrm>
            <a:off x="1639123" y="1482130"/>
            <a:ext cx="5813197" cy="468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11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85775" y="2133600"/>
            <a:ext cx="7902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nl-NL" sz="2000" dirty="0">
                <a:solidFill>
                  <a:srgbClr val="0070C0"/>
                </a:solidFill>
                <a:latin typeface="+mn-lt"/>
              </a:rPr>
              <a:t>	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49275"/>
            <a:ext cx="25527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36526" y="1212563"/>
            <a:ext cx="8604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nl-NL" altLang="nl-NL" sz="2000" dirty="0"/>
              <a:t>	</a:t>
            </a:r>
            <a:endParaRPr lang="nl-NL" sz="2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4CC8A02-47A9-408A-BF37-12240A678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133776"/>
            <a:ext cx="860425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Times New Roman" pitchFamily="18" charset="0"/>
                <a:cs typeface="Arial" charset="0"/>
              </a:rPr>
              <a:t>Voorbeeldles</a:t>
            </a: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Times New Roman" pitchFamily="18" charset="0"/>
                <a:cs typeface="Arial" charset="0"/>
              </a:rPr>
              <a:t> 4-VMBO-T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23800961-4EEA-481F-A202-D32C99B1B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114" y="1649431"/>
            <a:ext cx="860425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9" name="Tijdelijke aanduiding voor inhoud 1">
            <a:extLst>
              <a:ext uri="{FF2B5EF4-FFF2-40B4-BE49-F238E27FC236}">
                <a16:creationId xmlns:a16="http://schemas.microsoft.com/office/drawing/2014/main" id="{8E03A3E7-6E58-427C-BABC-C3C19ABC0032}"/>
              </a:ext>
            </a:extLst>
          </p:cNvPr>
          <p:cNvSpPr txBox="1">
            <a:spLocks/>
          </p:cNvSpPr>
          <p:nvPr/>
        </p:nvSpPr>
        <p:spPr>
          <a:xfrm>
            <a:off x="523851" y="1453088"/>
            <a:ext cx="8229600" cy="3816424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pitchFamily="18" charset="2"/>
              <a:buNone/>
              <a:defRPr/>
            </a:pPr>
            <a:r>
              <a:rPr lang="nl-NL" altLang="nl-NL" sz="28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charset="0"/>
              </a:rPr>
              <a:t>Functies</a:t>
            </a:r>
          </a:p>
          <a:p>
            <a:pPr>
              <a:defRPr/>
            </a:pPr>
            <a:endParaRPr lang="nl-NL" altLang="nl-NL" sz="2800" dirty="0"/>
          </a:p>
          <a:p>
            <a:pPr>
              <a:defRPr/>
            </a:pP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For-loop</a:t>
            </a:r>
          </a:p>
          <a:p>
            <a:pPr>
              <a:defRPr/>
            </a:pP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-loop</a:t>
            </a:r>
          </a:p>
          <a:p>
            <a:pPr>
              <a:defRPr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3" pitchFamily="18" charset="2"/>
              <a:buNone/>
              <a:defRPr/>
            </a:pPr>
            <a:endParaRPr lang="nl-NL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9DA197E-9DC7-453E-BDAF-C34CC93F88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2" t="4589" r="877" b="-5318"/>
          <a:stretch/>
        </p:blipFill>
        <p:spPr>
          <a:xfrm>
            <a:off x="4716016" y="3509374"/>
            <a:ext cx="2735685" cy="30575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6E79EA3-2B58-4C37-A0AE-5793B9C9F8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8" r="-1"/>
          <a:stretch/>
        </p:blipFill>
        <p:spPr>
          <a:xfrm>
            <a:off x="4707274" y="418075"/>
            <a:ext cx="3801020" cy="29432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336868" y="1412776"/>
            <a:ext cx="8229600" cy="3816424"/>
          </a:xfrm>
        </p:spPr>
        <p:txBody>
          <a:bodyPr/>
          <a:lstStyle/>
          <a:p>
            <a:pPr eaLnBrk="1" hangingPunct="1">
              <a:buFont typeface="Wingdings 3" panose="05040102010807070707" pitchFamily="18" charset="2"/>
              <a:buNone/>
              <a:defRPr/>
            </a:pPr>
            <a:r>
              <a:rPr lang="nl-NL" altLang="nl-NL" sz="28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charset="0"/>
              </a:rPr>
              <a:t>TI-Innovator Rover</a:t>
            </a:r>
          </a:p>
          <a:p>
            <a:pPr eaLnBrk="1" hangingPunct="1">
              <a:defRPr/>
            </a:pPr>
            <a:endParaRPr lang="nl-NL" altLang="nl-NL" sz="2800" dirty="0"/>
          </a:p>
          <a:p>
            <a:pPr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Ingebouwde sensoren:</a:t>
            </a:r>
          </a:p>
          <a:p>
            <a:pPr lvl="1"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RGB-sensor</a:t>
            </a:r>
          </a:p>
          <a:p>
            <a:pPr lvl="1"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Ultrasoon afstand sensor</a:t>
            </a:r>
          </a:p>
          <a:p>
            <a:pPr lvl="1"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Mobiel platform voor GR</a:t>
            </a:r>
          </a:p>
          <a:p>
            <a:pPr>
              <a:defRPr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3" panose="05040102010807070707" pitchFamily="18" charset="2"/>
              <a:buNone/>
              <a:defRPr/>
            </a:pPr>
            <a:endParaRPr lang="nl-NL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endParaRPr lang="nl-NL" dirty="0"/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765175"/>
            <a:ext cx="25527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2EA42017-CC28-48C5-9A84-EF2CB25CE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85" y="260648"/>
            <a:ext cx="860425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Times New Roman" pitchFamily="18" charset="0"/>
                <a:cs typeface="Arial" charset="0"/>
              </a:rPr>
              <a:t>Simulatie van Verkeersplein 4-VMBO-T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26DD80B-7BA2-48FB-A2C1-8C6080C4C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140968"/>
            <a:ext cx="473084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09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49275"/>
            <a:ext cx="25527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49275"/>
            <a:ext cx="25527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582712" y="1687840"/>
            <a:ext cx="854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2000" dirty="0">
                <a:ea typeface="Times New Roman" pitchFamily="18" charset="0"/>
                <a:cs typeface="Arial" charset="0"/>
              </a:rPr>
              <a:t>	</a:t>
            </a:r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9CA990D1-CDE8-498D-A5C9-58F680A121BF}"/>
              </a:ext>
            </a:extLst>
          </p:cNvPr>
          <p:cNvSpPr txBox="1">
            <a:spLocks/>
          </p:cNvSpPr>
          <p:nvPr/>
        </p:nvSpPr>
        <p:spPr>
          <a:xfrm>
            <a:off x="331688" y="1196752"/>
            <a:ext cx="8229600" cy="3816424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endParaRPr lang="nl-NL" altLang="nl-NL" sz="2800" dirty="0"/>
          </a:p>
          <a:p>
            <a:pPr>
              <a:defRPr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3" pitchFamily="18" charset="2"/>
              <a:buNone/>
              <a:defRPr/>
            </a:pPr>
            <a:endParaRPr lang="nl-NL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FA8C15F-7512-4FF5-8E18-763C0C7B4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9842"/>
            <a:ext cx="8602202" cy="938865"/>
          </a:xfrm>
          <a:prstGeom prst="rect">
            <a:avLst/>
          </a:prstGeom>
        </p:spPr>
      </p:pic>
      <p:pic>
        <p:nvPicPr>
          <p:cNvPr id="10" name="20220524_101603">
            <a:hlinkClick r:id="" action="ppaction://media"/>
            <a:extLst>
              <a:ext uri="{FF2B5EF4-FFF2-40B4-BE49-F238E27FC236}">
                <a16:creationId xmlns:a16="http://schemas.microsoft.com/office/drawing/2014/main" id="{8BEC6120-9C73-4885-BBD4-DE41BF10F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3646" y="1482725"/>
            <a:ext cx="5345683" cy="464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0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PT ouderavond klas 2 versie 13-9-13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Concour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8d62130-f6fa-4f0d-8e23-38b1ff5a1e57">
      <Terms xmlns="http://schemas.microsoft.com/office/infopath/2007/PartnerControls"/>
    </lcf76f155ced4ddcb4097134ff3c332f>
    <TaxCatchAll xmlns="8554acb5-c55a-40f8-b686-0640bc0aec9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007AB88882DB48A6EDF4F89798B058" ma:contentTypeVersion="19" ma:contentTypeDescription="Een nieuw document maken." ma:contentTypeScope="" ma:versionID="1f35bdc89b202daff9f7e4f32ae45467">
  <xsd:schema xmlns:xsd="http://www.w3.org/2001/XMLSchema" xmlns:xs="http://www.w3.org/2001/XMLSchema" xmlns:p="http://schemas.microsoft.com/office/2006/metadata/properties" xmlns:ns2="8554acb5-c55a-40f8-b686-0640bc0aec98" xmlns:ns3="28d62130-f6fa-4f0d-8e23-38b1ff5a1e57" targetNamespace="http://schemas.microsoft.com/office/2006/metadata/properties" ma:root="true" ma:fieldsID="7968b52bc6c6e21ece93611ae7722e26" ns2:_="" ns3:_="">
    <xsd:import namespace="8554acb5-c55a-40f8-b686-0640bc0aec98"/>
    <xsd:import namespace="28d62130-f6fa-4f0d-8e23-38b1ff5a1e5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54acb5-c55a-40f8-b686-0640bc0aec9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atst gedeeld, per tijdstip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68ab3a0c-d57e-43b3-8b33-2dc207667bbd}" ma:internalName="TaxCatchAll" ma:showField="CatchAllData" ma:web="8554acb5-c55a-40f8-b686-0640bc0aec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d62130-f6fa-4f0d-8e23-38b1ff5a1e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Afbeeldingtags" ma:readOnly="false" ma:fieldId="{5cf76f15-5ced-4ddc-b409-7134ff3c332f}" ma:taxonomyMulti="true" ma:sspId="f1dce185-79d4-4c29-a341-3e3d50fbfe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77256C-B9F0-4853-86E6-1DF5DCEE340A}">
  <ds:schemaRefs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  <ds:schemaRef ds:uri="8554acb5-c55a-40f8-b686-0640bc0aec98"/>
    <ds:schemaRef ds:uri="http://purl.org/dc/elements/1.1/"/>
    <ds:schemaRef ds:uri="http://schemas.openxmlformats.org/package/2006/metadata/core-properties"/>
    <ds:schemaRef ds:uri="28d62130-f6fa-4f0d-8e23-38b1ff5a1e57"/>
  </ds:schemaRefs>
</ds:datastoreItem>
</file>

<file path=customXml/itemProps2.xml><?xml version="1.0" encoding="utf-8"?>
<ds:datastoreItem xmlns:ds="http://schemas.openxmlformats.org/officeDocument/2006/customXml" ds:itemID="{CA186306-BEDF-4ACD-AC7A-0CE2B3A811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54acb5-c55a-40f8-b686-0640bc0aec98"/>
    <ds:schemaRef ds:uri="28d62130-f6fa-4f0d-8e23-38b1ff5a1e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F41176-3F9A-4A27-B9A1-595CAC6457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ouderavond klas 2 versie 13-9-13</Template>
  <TotalTime>1017</TotalTime>
  <Words>193</Words>
  <Application>Microsoft Macintosh PowerPoint</Application>
  <PresentationFormat>On-screen Show (4:3)</PresentationFormat>
  <Paragraphs>90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Lucida Sans Unicode</vt:lpstr>
      <vt:lpstr>Verdana</vt:lpstr>
      <vt:lpstr>Wingdings 2</vt:lpstr>
      <vt:lpstr>Wingdings 3</vt:lpstr>
      <vt:lpstr>PPT ouderavond klas 2 versie 13-9-13</vt:lpstr>
      <vt:lpstr>          Simulatie van een verkeersplein      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Heutink 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rickm</dc:creator>
  <cp:lastModifiedBy>Stulens, Koen</cp:lastModifiedBy>
  <cp:revision>86</cp:revision>
  <dcterms:created xsi:type="dcterms:W3CDTF">2013-09-19T12:55:14Z</dcterms:created>
  <dcterms:modified xsi:type="dcterms:W3CDTF">2022-10-15T07:58:30Z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0x0101004A007AB88882DB48A6EDF4F89798B058</vt:lpwstr>
  </property>
  <property fmtid="{D5CDD505-2E9C-101B-9397-08002B2CF9AE}" pid="3" name="MediaServiceImageTags">
    <vt:lpwstr/>
  </property>
</Properties>
</file>