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300" r:id="rId4"/>
    <p:sldId id="301" r:id="rId5"/>
    <p:sldId id="289" r:id="rId6"/>
    <p:sldId id="290" r:id="rId7"/>
    <p:sldId id="291" r:id="rId8"/>
    <p:sldId id="286" r:id="rId9"/>
    <p:sldId id="296" r:id="rId10"/>
    <p:sldId id="292" r:id="rId11"/>
    <p:sldId id="297" r:id="rId12"/>
    <p:sldId id="293" r:id="rId13"/>
    <p:sldId id="294" r:id="rId14"/>
    <p:sldId id="295" r:id="rId15"/>
  </p:sldIdLst>
  <p:sldSz cx="9144000" cy="6858000" type="screen4x3"/>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8">
          <p15:clr>
            <a:srgbClr val="A4A3A4"/>
          </p15:clr>
        </p15:guide>
        <p15:guide id="3" pos="2880">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50000" autoAdjust="0"/>
  </p:normalViewPr>
  <p:slideViewPr>
    <p:cSldViewPr snapToGrid="0" snapToObjects="1">
      <p:cViewPr varScale="1">
        <p:scale>
          <a:sx n="116" d="100"/>
          <a:sy n="116" d="100"/>
        </p:scale>
        <p:origin x="1520" y="184"/>
      </p:cViewPr>
      <p:guideLst>
        <p:guide orient="horz" pos="2160"/>
        <p:guide pos="287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8" y="1185865"/>
            <a:ext cx="4157663"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1185865"/>
            <a:ext cx="4157662"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31" y="2174876"/>
            <a:ext cx="4041775"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3"/>
            <a:ext cx="5111750"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1435100"/>
            <a:ext cx="3008313" cy="4691064"/>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9"/>
            <a:ext cx="5486400" cy="804863"/>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6" y="142876"/>
            <a:ext cx="2141537" cy="5735637"/>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42876"/>
            <a:ext cx="6275388" cy="5735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7355571E-02C7-4909-A943-092A83DD3418}" type="slidenum">
              <a:rPr lang="en-US"/>
              <a:pPr>
                <a:defRPr/>
              </a:pPr>
              <a:t>‹#›</a:t>
            </a:fld>
            <a:endParaRPr lang="en-US"/>
          </a:p>
        </p:txBody>
      </p:sp>
      <p:grpSp>
        <p:nvGrpSpPr>
          <p:cNvPr id="10" name="Group 9"/>
          <p:cNvGrpSpPr/>
          <p:nvPr userDrawn="1"/>
        </p:nvGrpSpPr>
        <p:grpSpPr>
          <a:xfrm>
            <a:off x="0" y="6248400"/>
            <a:ext cx="8826500" cy="388620"/>
            <a:chOff x="0" y="6321425"/>
            <a:chExt cx="10591800" cy="466344"/>
          </a:xfrm>
        </p:grpSpPr>
        <p:sp>
          <p:nvSpPr>
            <p:cNvPr id="11" name="Rectangle 1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8" y="2"/>
            <a:ext cx="9136069" cy="6852052"/>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167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75720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43"/>
            <a:ext cx="9166281" cy="6874711"/>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8734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2111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27374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400"/>
            <a:ext cx="9144000"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81" y="1048478"/>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grpSp>
        <p:nvGrpSpPr>
          <p:cNvPr id="12" name="Group 11"/>
          <p:cNvGrpSpPr/>
          <p:nvPr userDrawn="1"/>
        </p:nvGrpSpPr>
        <p:grpSpPr>
          <a:xfrm>
            <a:off x="0" y="6248400"/>
            <a:ext cx="8826500" cy="388620"/>
            <a:chOff x="0" y="6321425"/>
            <a:chExt cx="10591800" cy="466344"/>
          </a:xfrm>
        </p:grpSpPr>
        <p:sp>
          <p:nvSpPr>
            <p:cNvPr id="13" name="Rectangle 12"/>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6"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42886"/>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81" y="1058868"/>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6049963"/>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p:nvGrpSpPr>
        <p:grpSpPr>
          <a:xfrm>
            <a:off x="0" y="6248400"/>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19"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3" r:id="rId3"/>
    <p:sldLayoutId id="2147483725" r:id="rId4"/>
    <p:sldLayoutId id="2147483729" r:id="rId5"/>
    <p:sldLayoutId id="2147483727" r:id="rId6"/>
    <p:sldLayoutId id="214748372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ti.com/en/activities/ti-codes/nspire/10-minutes-innovator" TargetMode="External"/><Relationship Id="rId7" Type="http://schemas.openxmlformats.org/officeDocument/2006/relationships/hyperlink" Target="mailto:STEM-team@ti.com" TargetMode="External"/><Relationship Id="rId2" Type="http://schemas.openxmlformats.org/officeDocument/2006/relationships/hyperlink" Target="https://resources.t3europe.eu/education.ti.com/stemprojects" TargetMode="External"/><Relationship Id="rId1" Type="http://schemas.openxmlformats.org/officeDocument/2006/relationships/slideLayout" Target="../slideLayouts/slideLayout8.xml"/><Relationship Id="rId6" Type="http://schemas.openxmlformats.org/officeDocument/2006/relationships/hyperlink" Target="https://education.ti.com/en/resources/stem-projects" TargetMode="External"/><Relationship Id="rId5" Type="http://schemas.openxmlformats.org/officeDocument/2006/relationships/hyperlink" Target="https://www.youtube.com/playlist?list=PL17Fe0ZmhCR_j09b202PUI0wfaRYSLQka" TargetMode="External"/><Relationship Id="rId4" Type="http://schemas.openxmlformats.org/officeDocument/2006/relationships/hyperlink" Target="https://resources.t3europe.eu/t3europe-home/?resource_id=189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ti.com/en/activities/ti-codes/nspire/teacher-lounge" TargetMode="External"/><Relationship Id="rId7" Type="http://schemas.openxmlformats.org/officeDocument/2006/relationships/hyperlink" Target="https://www.youtube.com/watch?v=2jjncu8Aba0" TargetMode="External"/><Relationship Id="rId2" Type="http://schemas.openxmlformats.org/officeDocument/2006/relationships/hyperlink" Target="https://www.youtube.com/playlist?list=PL17Fe0ZmhCR_j09b202PUI0wfaRYSLQka" TargetMode="External"/><Relationship Id="rId1" Type="http://schemas.openxmlformats.org/officeDocument/2006/relationships/slideLayout" Target="../slideLayouts/slideLayout8.xml"/><Relationship Id="rId6" Type="http://schemas.openxmlformats.org/officeDocument/2006/relationships/hyperlink" Target="https://education.ti.com/html/webhelp/EG_TINspireCode/EN/index.html" TargetMode="External"/><Relationship Id="rId5" Type="http://schemas.openxmlformats.org/officeDocument/2006/relationships/hyperlink" Target="https://education.ti.com/html/webhelp/EG_Innovator/EN/content/eg_innovsys/resources/pdf/ti-innovator_hub_commands_en.pdf" TargetMode="External"/><Relationship Id="rId4" Type="http://schemas.openxmlformats.org/officeDocument/2006/relationships/hyperlink" Target="https://education.ti.com/html/webhelp/EG_Innovator/EN/index.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resources.t3europe.eu/t3europe-home/?resource_id=1890"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t3europe.eu/t3europe-home/?resource_id=1890" TargetMode="External"/><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943110"/>
            <a:ext cx="8618220" cy="1470025"/>
          </a:xfrm>
        </p:spPr>
        <p:txBody>
          <a:bodyPr/>
          <a:lstStyle/>
          <a:p>
            <a:r>
              <a:rPr lang="en-US" sz="3200" dirty="0"/>
              <a:t>Introduction</a:t>
            </a:r>
            <a:br>
              <a:rPr lang="en-US" sz="3200" dirty="0"/>
            </a:br>
            <a:br>
              <a:rPr lang="en-US" sz="3200" dirty="0"/>
            </a:br>
            <a:r>
              <a:rPr lang="en-US" sz="3200" dirty="0"/>
              <a:t>Digital Mood Ring with TI-</a:t>
            </a:r>
            <a:r>
              <a:rPr lang="en-US" sz="3200" dirty="0" err="1"/>
              <a:t>Nspire</a:t>
            </a:r>
            <a:r>
              <a:rPr lang="en-US" sz="3200" dirty="0"/>
              <a:t>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1</a:t>
            </a:fld>
            <a:endParaRPr lang="en-US"/>
          </a:p>
        </p:txBody>
      </p:sp>
      <p:pic>
        <p:nvPicPr>
          <p:cNvPr id="5" name="Picture 4"/>
          <p:cNvPicPr>
            <a:picLocks noChangeAspect="1"/>
          </p:cNvPicPr>
          <p:nvPr/>
        </p:nvPicPr>
        <p:blipFill>
          <a:blip r:embed="rId2"/>
          <a:stretch>
            <a:fillRect/>
          </a:stretch>
        </p:blipFill>
        <p:spPr>
          <a:xfrm>
            <a:off x="6598692" y="87163"/>
            <a:ext cx="2447141" cy="1758882"/>
          </a:xfrm>
          <a:prstGeom prst="rect">
            <a:avLst/>
          </a:prstGeom>
        </p:spPr>
      </p:pic>
      <p:pic>
        <p:nvPicPr>
          <p:cNvPr id="6" name="Picture 5" descr="TI-Innovator Hub_TI-Nspire C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922" y="3552970"/>
            <a:ext cx="1622727" cy="2485880"/>
          </a:xfrm>
          <a:prstGeom prst="rect">
            <a:avLst/>
          </a:prstGeom>
        </p:spPr>
      </p:pic>
      <p:sp>
        <p:nvSpPr>
          <p:cNvPr id="3" name="TextBox 2"/>
          <p:cNvSpPr txBox="1"/>
          <p:nvPr/>
        </p:nvSpPr>
        <p:spPr>
          <a:xfrm>
            <a:off x="3221934" y="3694065"/>
            <a:ext cx="5739186" cy="2062103"/>
          </a:xfrm>
          <a:prstGeom prst="rect">
            <a:avLst/>
          </a:prstGeom>
          <a:noFill/>
        </p:spPr>
        <p:txBody>
          <a:bodyPr wrap="square" rtlCol="0">
            <a:spAutoFit/>
          </a:bodyPr>
          <a:lstStyle/>
          <a:p>
            <a:r>
              <a:rPr lang="en-US" sz="1600" dirty="0"/>
              <a:t>Bring science and coding together (no coding experience necessary) while developing a mood ring! The science of color mixing is explored while determining the right body temperature thresholds.</a:t>
            </a:r>
          </a:p>
          <a:p>
            <a:endParaRPr lang="en-US" sz="1600" dirty="0"/>
          </a:p>
          <a:p>
            <a:r>
              <a:rPr lang="en-US" sz="1600" dirty="0"/>
              <a:t>The project includes variables, loops, conditional statements, Boolean operators and other fundamental concepts in programming </a:t>
            </a:r>
          </a:p>
        </p:txBody>
      </p:sp>
    </p:spTree>
    <p:extLst>
      <p:ext uri="{BB962C8B-B14F-4D97-AF65-F5344CB8AC3E}">
        <p14:creationId xmlns:p14="http://schemas.microsoft.com/office/powerpoint/2010/main" val="10916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Chenille Wire (AKA “Pipe Cleaner”)</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10</a:t>
            </a:fld>
            <a:endParaRPr lang="en-US"/>
          </a:p>
        </p:txBody>
      </p:sp>
      <p:grpSp>
        <p:nvGrpSpPr>
          <p:cNvPr id="5" name="Group 4"/>
          <p:cNvGrpSpPr/>
          <p:nvPr/>
        </p:nvGrpSpPr>
        <p:grpSpPr>
          <a:xfrm>
            <a:off x="1060314" y="1334945"/>
            <a:ext cx="4642743" cy="4097367"/>
            <a:chOff x="3235708" y="3896342"/>
            <a:chExt cx="2220413" cy="2271204"/>
          </a:xfrm>
        </p:grpSpPr>
        <p:pic>
          <p:nvPicPr>
            <p:cNvPr id="6" name="Picture 5" descr="grove te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7" name="Picture 6" descr="mood 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Tree>
    <p:extLst>
      <p:ext uri="{BB962C8B-B14F-4D97-AF65-F5344CB8AC3E}">
        <p14:creationId xmlns:p14="http://schemas.microsoft.com/office/powerpoint/2010/main" val="93056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A3EE-DA3D-F04A-8A1D-52C6616D3F86}"/>
              </a:ext>
            </a:extLst>
          </p:cNvPr>
          <p:cNvSpPr>
            <a:spLocks noGrp="1"/>
          </p:cNvSpPr>
          <p:nvPr>
            <p:ph type="title"/>
          </p:nvPr>
        </p:nvSpPr>
        <p:spPr/>
        <p:txBody>
          <a:bodyPr/>
          <a:lstStyle/>
          <a:p>
            <a:r>
              <a:rPr lang="en-US" dirty="0"/>
              <a:t>Defining your digital mood ring</a:t>
            </a:r>
          </a:p>
        </p:txBody>
      </p:sp>
      <p:sp>
        <p:nvSpPr>
          <p:cNvPr id="4" name="Slide Number Placeholder 3">
            <a:extLst>
              <a:ext uri="{FF2B5EF4-FFF2-40B4-BE49-F238E27FC236}">
                <a16:creationId xmlns:a16="http://schemas.microsoft.com/office/drawing/2014/main" id="{E41F76EA-054F-4543-BAFA-518C1A74B73A}"/>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pic>
        <p:nvPicPr>
          <p:cNvPr id="6" name="Picture 5" descr="DMRtablewithoptions.jpeg">
            <a:extLst>
              <a:ext uri="{FF2B5EF4-FFF2-40B4-BE49-F238E27FC236}">
                <a16:creationId xmlns:a16="http://schemas.microsoft.com/office/drawing/2014/main" id="{C8FFFE2C-FDD9-B644-BF2E-B24CDC856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8601"/>
            <a:ext cx="9144000" cy="1678265"/>
          </a:xfrm>
          <a:prstGeom prst="rect">
            <a:avLst/>
          </a:prstGeom>
        </p:spPr>
      </p:pic>
      <p:grpSp>
        <p:nvGrpSpPr>
          <p:cNvPr id="19" name="Group 18">
            <a:extLst>
              <a:ext uri="{FF2B5EF4-FFF2-40B4-BE49-F238E27FC236}">
                <a16:creationId xmlns:a16="http://schemas.microsoft.com/office/drawing/2014/main" id="{A9874204-49B5-1D4B-89CF-DDEA4607FC35}"/>
              </a:ext>
            </a:extLst>
          </p:cNvPr>
          <p:cNvGrpSpPr/>
          <p:nvPr/>
        </p:nvGrpSpPr>
        <p:grpSpPr>
          <a:xfrm>
            <a:off x="0" y="1963389"/>
            <a:ext cx="9144000" cy="1678265"/>
            <a:chOff x="0" y="1539322"/>
            <a:chExt cx="9144000" cy="1678265"/>
          </a:xfrm>
        </p:grpSpPr>
        <p:pic>
          <p:nvPicPr>
            <p:cNvPr id="5" name="Picture 4" descr="DMRtablewithoptions.jpeg">
              <a:extLst>
                <a:ext uri="{FF2B5EF4-FFF2-40B4-BE49-F238E27FC236}">
                  <a16:creationId xmlns:a16="http://schemas.microsoft.com/office/drawing/2014/main" id="{10AD025C-3E61-D94A-80C3-C399B09AC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322"/>
              <a:ext cx="9144000" cy="1678265"/>
            </a:xfrm>
            <a:prstGeom prst="rect">
              <a:avLst/>
            </a:prstGeom>
          </p:spPr>
        </p:pic>
        <p:sp>
          <p:nvSpPr>
            <p:cNvPr id="7" name="Rectangle 6">
              <a:extLst>
                <a:ext uri="{FF2B5EF4-FFF2-40B4-BE49-F238E27FC236}">
                  <a16:creationId xmlns:a16="http://schemas.microsoft.com/office/drawing/2014/main" id="{FD2ED748-64FF-5243-94C3-F00EA7B65AEB}"/>
                </a:ext>
              </a:extLst>
            </p:cNvPr>
            <p:cNvSpPr/>
            <p:nvPr/>
          </p:nvSpPr>
          <p:spPr>
            <a:xfrm>
              <a:off x="2028825" y="2390586"/>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5E5CA3-0AC7-D248-9830-BD676235B532}"/>
                </a:ext>
              </a:extLst>
            </p:cNvPr>
            <p:cNvSpPr/>
            <p:nvPr/>
          </p:nvSpPr>
          <p:spPr>
            <a:xfrm>
              <a:off x="2016917" y="2628714"/>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79C49A-4E1A-FC44-B948-A6FF666DC34C}"/>
                </a:ext>
              </a:extLst>
            </p:cNvPr>
            <p:cNvSpPr/>
            <p:nvPr/>
          </p:nvSpPr>
          <p:spPr>
            <a:xfrm>
              <a:off x="2028825" y="2873415"/>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A23E4E-A14C-4847-BEBF-C174DBA8BC9F}"/>
                </a:ext>
              </a:extLst>
            </p:cNvPr>
            <p:cNvSpPr/>
            <p:nvPr/>
          </p:nvSpPr>
          <p:spPr>
            <a:xfrm>
              <a:off x="4536280"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25DC0-D00B-4145-9F37-9EC182C87817}"/>
                </a:ext>
              </a:extLst>
            </p:cNvPr>
            <p:cNvSpPr/>
            <p:nvPr/>
          </p:nvSpPr>
          <p:spPr>
            <a:xfrm>
              <a:off x="4531512"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E6B357-BFAF-FC41-95CF-584F463B79B7}"/>
                </a:ext>
              </a:extLst>
            </p:cNvPr>
            <p:cNvSpPr/>
            <p:nvPr/>
          </p:nvSpPr>
          <p:spPr>
            <a:xfrm>
              <a:off x="4531516" y="28571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3B7837-CC55-DD4D-ADFA-982213218445}"/>
                </a:ext>
              </a:extLst>
            </p:cNvPr>
            <p:cNvSpPr/>
            <p:nvPr/>
          </p:nvSpPr>
          <p:spPr>
            <a:xfrm>
              <a:off x="6341268" y="239800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5033F2-5A27-BD43-9B09-06157A1789F9}"/>
                </a:ext>
              </a:extLst>
            </p:cNvPr>
            <p:cNvSpPr/>
            <p:nvPr/>
          </p:nvSpPr>
          <p:spPr>
            <a:xfrm>
              <a:off x="6357937" y="262184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7EF53B-B14A-0F48-8192-EA0F8F583944}"/>
                </a:ext>
              </a:extLst>
            </p:cNvPr>
            <p:cNvSpPr/>
            <p:nvPr/>
          </p:nvSpPr>
          <p:spPr>
            <a:xfrm>
              <a:off x="6350794" y="2879021"/>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71C479-4625-F349-ACB7-6DEB418F29A0}"/>
                </a:ext>
              </a:extLst>
            </p:cNvPr>
            <p:cNvSpPr/>
            <p:nvPr/>
          </p:nvSpPr>
          <p:spPr>
            <a:xfrm>
              <a:off x="174623"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7B1A32-1059-4949-A785-85A59EEF9D66}"/>
                </a:ext>
              </a:extLst>
            </p:cNvPr>
            <p:cNvSpPr/>
            <p:nvPr/>
          </p:nvSpPr>
          <p:spPr>
            <a:xfrm>
              <a:off x="169858"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087B2-C93C-C34E-A9E9-8529EFFCE21A}"/>
                </a:ext>
              </a:extLst>
            </p:cNvPr>
            <p:cNvSpPr/>
            <p:nvPr/>
          </p:nvSpPr>
          <p:spPr>
            <a:xfrm>
              <a:off x="174623" y="2861891"/>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914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1647" y="53978"/>
            <a:ext cx="3573463" cy="6159500"/>
          </a:xfrm>
          <a:solidFill>
            <a:schemeClr val="bg1">
              <a:lumMod val="85000"/>
            </a:schemeClr>
          </a:solidFill>
        </p:spPr>
        <p:txBody>
          <a:bodyPr/>
          <a:lstStyle/>
          <a:p>
            <a:pPr marL="0" indent="0">
              <a:buNone/>
            </a:pPr>
            <a:r>
              <a:rPr lang="en-US" sz="1200" dirty="0"/>
              <a:t>Send "CONNECT TEMPERATURE 1 TO IN 1"</a:t>
            </a:r>
          </a:p>
          <a:p>
            <a:pPr marL="0" indent="0">
              <a:buNone/>
            </a:pPr>
            <a:r>
              <a:rPr lang="en-US" sz="1200" i="1" dirty="0"/>
              <a:t>key</a:t>
            </a:r>
            <a:r>
              <a:rPr lang="en-US" sz="1200" dirty="0"/>
              <a:t>:=” "</a:t>
            </a:r>
          </a:p>
          <a:p>
            <a:pPr marL="0" indent="0">
              <a:buNone/>
            </a:pPr>
            <a:r>
              <a:rPr lang="en-US" sz="1200" dirty="0" err="1"/>
              <a:t>DispAt</a:t>
            </a:r>
            <a:r>
              <a:rPr lang="en-US" sz="1200" dirty="0"/>
              <a:t> 8,”Press esc key to quit”</a:t>
            </a:r>
          </a:p>
          <a:p>
            <a:pPr marL="0" indent="0">
              <a:buNone/>
            </a:pPr>
            <a:r>
              <a:rPr lang="en-US" sz="1200" dirty="0"/>
              <a:t>While </a:t>
            </a:r>
            <a:r>
              <a:rPr lang="en-US" sz="1200" dirty="0" err="1"/>
              <a:t>key≠"esc</a:t>
            </a:r>
            <a:r>
              <a:rPr lang="en-US" sz="1200" dirty="0"/>
              <a:t>”</a:t>
            </a:r>
          </a:p>
          <a:p>
            <a:pPr marL="0" indent="0">
              <a:buNone/>
            </a:pPr>
            <a:r>
              <a:rPr lang="en-US" sz="1200" i="1" dirty="0"/>
              <a:t> key</a:t>
            </a:r>
            <a:r>
              <a:rPr lang="en-US" sz="1200" dirty="0"/>
              <a:t>:=</a:t>
            </a:r>
            <a:r>
              <a:rPr lang="en-US" sz="1200" dirty="0" err="1"/>
              <a:t>getKey</a:t>
            </a:r>
            <a:r>
              <a:rPr lang="en-US" sz="1200" dirty="0"/>
              <a:t>()</a:t>
            </a:r>
          </a:p>
          <a:p>
            <a:pPr marL="0" indent="0">
              <a:buNone/>
            </a:pPr>
            <a:r>
              <a:rPr lang="en-US" sz="1200" dirty="0"/>
              <a:t> Send "READ TEMPERATURE 1”</a:t>
            </a:r>
          </a:p>
          <a:p>
            <a:pPr marL="0" indent="0">
              <a:buNone/>
            </a:pPr>
            <a:r>
              <a:rPr lang="en-US" sz="1200" dirty="0"/>
              <a:t> Get </a:t>
            </a:r>
            <a:r>
              <a:rPr lang="en-US" sz="1200" i="1" dirty="0"/>
              <a:t>t</a:t>
            </a:r>
            <a:endParaRPr lang="en-US" sz="1200" dirty="0"/>
          </a:p>
          <a:p>
            <a:pPr marL="0" indent="0">
              <a:buNone/>
            </a:pPr>
            <a:r>
              <a:rPr lang="en-US" sz="1200" dirty="0"/>
              <a:t> </a:t>
            </a:r>
            <a:r>
              <a:rPr lang="en-US" sz="1200" dirty="0" err="1"/>
              <a:t>DispAt</a:t>
            </a:r>
            <a:r>
              <a:rPr lang="en-US" sz="1200" dirty="0"/>
              <a:t> 4,"Temp =",</a:t>
            </a:r>
            <a:r>
              <a:rPr lang="en-US" sz="1200" i="1" dirty="0" err="1"/>
              <a:t>t</a:t>
            </a:r>
            <a:r>
              <a:rPr lang="en-US" sz="1200" dirty="0" err="1"/>
              <a:t>,"°C</a:t>
            </a:r>
            <a:r>
              <a:rPr lang="en-US" sz="1200" dirty="0"/>
              <a:t>”</a:t>
            </a:r>
          </a:p>
          <a:p>
            <a:pPr marL="0" indent="0">
              <a:buNone/>
            </a:pPr>
            <a:r>
              <a:rPr lang="en-US" sz="1200" dirty="0"/>
              <a:t> If </a:t>
            </a:r>
            <a:r>
              <a:rPr lang="en-US" sz="1200" i="1" dirty="0"/>
              <a:t>t</a:t>
            </a:r>
            <a:r>
              <a:rPr lang="en-US" sz="1200" dirty="0"/>
              <a:t>&lt;24 Then</a:t>
            </a:r>
          </a:p>
          <a:p>
            <a:pPr marL="0" indent="0">
              <a:buNone/>
            </a:pPr>
            <a:r>
              <a:rPr lang="en-US" sz="1200" dirty="0"/>
              <a:t>  Send "SET COLOR 0 0 0”</a:t>
            </a:r>
          </a:p>
          <a:p>
            <a:pPr marL="0" indent="0">
              <a:buNone/>
            </a:pPr>
            <a:r>
              <a:rPr lang="en-US" sz="1200" dirty="0"/>
              <a:t>  </a:t>
            </a:r>
            <a:r>
              <a:rPr lang="en-US" sz="1200" dirty="0" err="1"/>
              <a:t>DispAt</a:t>
            </a:r>
            <a:r>
              <a:rPr lang="en-US" sz="1200" dirty="0"/>
              <a:t> 5,"You are STRESSED”</a:t>
            </a:r>
          </a:p>
          <a:p>
            <a:pPr marL="0" indent="0">
              <a:buNone/>
            </a:pPr>
            <a:r>
              <a:rPr lang="en-US" sz="1200" dirty="0"/>
              <a:t> </a:t>
            </a:r>
            <a:r>
              <a:rPr lang="en-US" sz="1200" dirty="0" err="1"/>
              <a:t>EndIf</a:t>
            </a:r>
            <a:endParaRPr lang="en-US" sz="1200" dirty="0"/>
          </a:p>
          <a:p>
            <a:pPr marL="0" indent="0">
              <a:buNone/>
            </a:pPr>
            <a:r>
              <a:rPr lang="en-US" sz="1200" dirty="0"/>
              <a:t> If </a:t>
            </a:r>
            <a:r>
              <a:rPr lang="en-US" sz="1200" i="1" dirty="0"/>
              <a:t>t</a:t>
            </a:r>
            <a:r>
              <a:rPr lang="en-US" sz="1200" dirty="0"/>
              <a:t>≥24 and </a:t>
            </a:r>
            <a:r>
              <a:rPr lang="en-US" sz="1200" i="1" dirty="0"/>
              <a:t>t</a:t>
            </a:r>
            <a:r>
              <a:rPr lang="en-US" sz="1200" dirty="0"/>
              <a:t>&lt;26 Then</a:t>
            </a:r>
          </a:p>
          <a:p>
            <a:pPr marL="0" indent="0">
              <a:buNone/>
            </a:pPr>
            <a:r>
              <a:rPr lang="en-US" sz="1200" dirty="0"/>
              <a:t>  Send "SET COLOR 255 0 0”</a:t>
            </a:r>
          </a:p>
          <a:p>
            <a:pPr marL="0" indent="0">
              <a:buNone/>
            </a:pPr>
            <a:r>
              <a:rPr lang="en-US" sz="1200" dirty="0"/>
              <a:t>  </a:t>
            </a:r>
            <a:r>
              <a:rPr lang="en-US" sz="1200" dirty="0" err="1"/>
              <a:t>DispAt</a:t>
            </a:r>
            <a:r>
              <a:rPr lang="en-US" sz="1200" dirty="0"/>
              <a:t> 5,"You are NERVOUS”</a:t>
            </a:r>
          </a:p>
          <a:p>
            <a:pPr marL="0" indent="0">
              <a:buNone/>
            </a:pPr>
            <a:r>
              <a:rPr lang="en-US" sz="1200" dirty="0"/>
              <a:t> </a:t>
            </a:r>
            <a:r>
              <a:rPr lang="en-US" sz="1200" dirty="0" err="1"/>
              <a:t>EndIf</a:t>
            </a:r>
            <a:endParaRPr lang="en-US" sz="1200" dirty="0"/>
          </a:p>
          <a:p>
            <a:pPr marL="0" indent="0">
              <a:buNone/>
            </a:pPr>
            <a:r>
              <a:rPr lang="en-US" sz="1200" dirty="0"/>
              <a:t>If </a:t>
            </a:r>
            <a:r>
              <a:rPr lang="en-US" sz="1200" i="1" dirty="0"/>
              <a:t>t</a:t>
            </a:r>
            <a:r>
              <a:rPr lang="en-US" sz="1200" dirty="0"/>
              <a:t>≥26 Then</a:t>
            </a:r>
          </a:p>
          <a:p>
            <a:pPr marL="0" indent="0">
              <a:buNone/>
            </a:pPr>
            <a:r>
              <a:rPr lang="en-US" sz="1200" dirty="0"/>
              <a:t>  Send "SET COLOR 255 0 255”</a:t>
            </a:r>
          </a:p>
          <a:p>
            <a:pPr marL="0" indent="0">
              <a:buNone/>
            </a:pPr>
            <a:r>
              <a:rPr lang="en-US" sz="1200" dirty="0"/>
              <a:t>  </a:t>
            </a:r>
            <a:r>
              <a:rPr lang="en-US" sz="1200" dirty="0" err="1"/>
              <a:t>DispAt</a:t>
            </a:r>
            <a:r>
              <a:rPr lang="en-US" sz="1200" dirty="0"/>
              <a:t> 5,"You are CALM”</a:t>
            </a:r>
          </a:p>
          <a:p>
            <a:pPr marL="0" indent="0">
              <a:buNone/>
            </a:pPr>
            <a:r>
              <a:rPr lang="en-US" sz="1200" dirty="0"/>
              <a:t> </a:t>
            </a:r>
            <a:r>
              <a:rPr lang="en-US" sz="1200" dirty="0" err="1"/>
              <a:t>EndIf</a:t>
            </a:r>
            <a:endParaRPr lang="en-US" sz="1200" dirty="0"/>
          </a:p>
          <a:p>
            <a:pPr marL="0" indent="0">
              <a:buNone/>
            </a:pPr>
            <a:r>
              <a:rPr lang="en-US" sz="1200" dirty="0"/>
              <a:t>Wait 0.5</a:t>
            </a:r>
          </a:p>
          <a:p>
            <a:pPr marL="0" indent="0">
              <a:buNone/>
            </a:pPr>
            <a:r>
              <a:rPr lang="en-US" sz="1200" dirty="0" err="1"/>
              <a:t>EndWhile</a:t>
            </a:r>
            <a:endParaRPr lang="en-US" sz="1200" dirty="0"/>
          </a:p>
          <a:p>
            <a:pPr marL="0" indent="0">
              <a:buNone/>
            </a:pPr>
            <a:r>
              <a:rPr lang="en-US" sz="12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12</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a:t>
            </a:r>
            <a:r>
              <a:rPr lang="en-US" sz="1800" dirty="0" err="1"/>
              <a:t>Nspire</a:t>
            </a:r>
            <a:br>
              <a:rPr lang="en-US" sz="1800" dirty="0"/>
            </a:br>
            <a:r>
              <a:rPr lang="en-US" sz="1800" dirty="0"/>
              <a:t>Simple Example Program</a:t>
            </a:r>
          </a:p>
        </p:txBody>
      </p:sp>
    </p:spTree>
    <p:extLst>
      <p:ext uri="{BB962C8B-B14F-4D97-AF65-F5344CB8AC3E}">
        <p14:creationId xmlns:p14="http://schemas.microsoft.com/office/powerpoint/2010/main" val="333589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1647" y="53978"/>
            <a:ext cx="3573463" cy="6159500"/>
          </a:xfrm>
          <a:solidFill>
            <a:schemeClr val="bg1">
              <a:lumMod val="85000"/>
            </a:schemeClr>
          </a:solidFill>
        </p:spPr>
        <p:txBody>
          <a:bodyPr/>
          <a:lstStyle/>
          <a:p>
            <a:pPr marL="0" indent="0">
              <a:buNone/>
            </a:pPr>
            <a:r>
              <a:rPr lang="en-US" sz="1200" dirty="0"/>
              <a:t>Send "CONNECT TEMPERATURE 1 TO IN 1"</a:t>
            </a:r>
          </a:p>
          <a:p>
            <a:pPr marL="0" indent="0">
              <a:buNone/>
            </a:pPr>
            <a:r>
              <a:rPr lang="en-US" sz="1200" i="1" dirty="0"/>
              <a:t>key</a:t>
            </a:r>
            <a:r>
              <a:rPr lang="en-US" sz="1200" dirty="0"/>
              <a:t>:=” "</a:t>
            </a:r>
          </a:p>
          <a:p>
            <a:pPr marL="0" indent="0">
              <a:buNone/>
            </a:pPr>
            <a:r>
              <a:rPr lang="en-US" sz="1200" dirty="0" err="1"/>
              <a:t>DispAt</a:t>
            </a:r>
            <a:r>
              <a:rPr lang="en-US" sz="1200" dirty="0"/>
              <a:t> 8,”Press esc key to quit”</a:t>
            </a:r>
          </a:p>
          <a:p>
            <a:pPr marL="0" indent="0">
              <a:buNone/>
            </a:pPr>
            <a:r>
              <a:rPr lang="en-US" sz="1200" dirty="0"/>
              <a:t>While </a:t>
            </a:r>
            <a:r>
              <a:rPr lang="en-US" sz="1200" dirty="0" err="1"/>
              <a:t>key≠"esc</a:t>
            </a:r>
            <a:r>
              <a:rPr lang="en-US" sz="1200" dirty="0"/>
              <a:t>”</a:t>
            </a:r>
          </a:p>
          <a:p>
            <a:pPr marL="0" indent="0">
              <a:buNone/>
            </a:pPr>
            <a:r>
              <a:rPr lang="en-US" sz="1200" i="1" dirty="0"/>
              <a:t> key</a:t>
            </a:r>
            <a:r>
              <a:rPr lang="en-US" sz="1200" dirty="0"/>
              <a:t>:=</a:t>
            </a:r>
            <a:r>
              <a:rPr lang="en-US" sz="1200" dirty="0" err="1"/>
              <a:t>getKey</a:t>
            </a:r>
            <a:r>
              <a:rPr lang="en-US" sz="1200" dirty="0"/>
              <a:t>()</a:t>
            </a:r>
          </a:p>
          <a:p>
            <a:pPr marL="0" indent="0">
              <a:buNone/>
            </a:pPr>
            <a:r>
              <a:rPr lang="en-US" sz="1200" dirty="0"/>
              <a:t> Send "READ TEMPERATURE 1”</a:t>
            </a:r>
          </a:p>
          <a:p>
            <a:pPr marL="0" indent="0">
              <a:buNone/>
            </a:pPr>
            <a:r>
              <a:rPr lang="en-US" sz="1200" dirty="0"/>
              <a:t> Get </a:t>
            </a:r>
            <a:r>
              <a:rPr lang="en-US" sz="1200" i="1" dirty="0"/>
              <a:t>t</a:t>
            </a:r>
            <a:endParaRPr lang="en-US" sz="1200" dirty="0"/>
          </a:p>
          <a:p>
            <a:pPr marL="0" indent="0">
              <a:buNone/>
            </a:pPr>
            <a:r>
              <a:rPr lang="en-US" sz="1200" dirty="0"/>
              <a:t> </a:t>
            </a:r>
            <a:r>
              <a:rPr lang="en-US" sz="1200" dirty="0" err="1"/>
              <a:t>DispAt</a:t>
            </a:r>
            <a:r>
              <a:rPr lang="en-US" sz="1200" dirty="0"/>
              <a:t> 4,"Temp =",</a:t>
            </a:r>
            <a:r>
              <a:rPr lang="en-US" sz="1200" i="1" dirty="0" err="1"/>
              <a:t>t</a:t>
            </a:r>
            <a:r>
              <a:rPr lang="en-US" sz="1200" dirty="0" err="1"/>
              <a:t>,"°C</a:t>
            </a:r>
            <a:r>
              <a:rPr lang="en-US" sz="1200" dirty="0"/>
              <a:t>”</a:t>
            </a:r>
          </a:p>
          <a:p>
            <a:pPr marL="0" indent="0">
              <a:buNone/>
            </a:pPr>
            <a:r>
              <a:rPr lang="en-US" sz="1200" dirty="0"/>
              <a:t> If </a:t>
            </a:r>
            <a:r>
              <a:rPr lang="en-US" sz="1200" i="1" dirty="0"/>
              <a:t>t</a:t>
            </a:r>
            <a:r>
              <a:rPr lang="en-US" sz="1200" dirty="0"/>
              <a:t>&lt;24 Then</a:t>
            </a:r>
          </a:p>
          <a:p>
            <a:pPr marL="0" indent="0">
              <a:buNone/>
            </a:pPr>
            <a:r>
              <a:rPr lang="en-US" sz="1200" dirty="0"/>
              <a:t>  Send "SET COLOR 0 0 0”</a:t>
            </a:r>
          </a:p>
          <a:p>
            <a:pPr marL="0" indent="0">
              <a:buNone/>
            </a:pPr>
            <a:r>
              <a:rPr lang="en-US" sz="1200" dirty="0"/>
              <a:t>  </a:t>
            </a:r>
            <a:r>
              <a:rPr lang="en-US" sz="1200" dirty="0" err="1"/>
              <a:t>DispAt</a:t>
            </a:r>
            <a:r>
              <a:rPr lang="en-US" sz="1200" dirty="0"/>
              <a:t> 5,"You are STRESSED”</a:t>
            </a:r>
          </a:p>
          <a:p>
            <a:pPr marL="0" indent="0">
              <a:buNone/>
            </a:pPr>
            <a:r>
              <a:rPr lang="en-US" sz="1200" dirty="0"/>
              <a:t> </a:t>
            </a:r>
            <a:r>
              <a:rPr lang="en-US" sz="1200" dirty="0" err="1"/>
              <a:t>EndIf</a:t>
            </a:r>
            <a:endParaRPr lang="en-US" sz="1200" dirty="0"/>
          </a:p>
          <a:p>
            <a:pPr marL="0" indent="0">
              <a:buNone/>
            </a:pPr>
            <a:r>
              <a:rPr lang="en-US" sz="1200" dirty="0"/>
              <a:t> If </a:t>
            </a:r>
            <a:r>
              <a:rPr lang="en-US" sz="1200" i="1" dirty="0"/>
              <a:t>t</a:t>
            </a:r>
            <a:r>
              <a:rPr lang="en-US" sz="1200" dirty="0"/>
              <a:t>≥24 and </a:t>
            </a:r>
            <a:r>
              <a:rPr lang="en-US" sz="1200" i="1" dirty="0"/>
              <a:t>t</a:t>
            </a:r>
            <a:r>
              <a:rPr lang="en-US" sz="1200" dirty="0"/>
              <a:t>&lt;26 Then</a:t>
            </a:r>
          </a:p>
          <a:p>
            <a:pPr marL="0" indent="0">
              <a:buNone/>
            </a:pPr>
            <a:r>
              <a:rPr lang="en-US" sz="1200" dirty="0"/>
              <a:t>  Send "SET COLOR 255 0 0”</a:t>
            </a:r>
          </a:p>
          <a:p>
            <a:pPr marL="0" indent="0">
              <a:buNone/>
            </a:pPr>
            <a:r>
              <a:rPr lang="en-US" sz="1200" dirty="0"/>
              <a:t>  </a:t>
            </a:r>
            <a:r>
              <a:rPr lang="en-US" sz="1200" dirty="0" err="1"/>
              <a:t>DispAt</a:t>
            </a:r>
            <a:r>
              <a:rPr lang="en-US" sz="1200" dirty="0"/>
              <a:t> 5,"You are NERVOUS”</a:t>
            </a:r>
          </a:p>
          <a:p>
            <a:pPr marL="0" indent="0">
              <a:buNone/>
            </a:pPr>
            <a:r>
              <a:rPr lang="en-US" sz="1200" dirty="0"/>
              <a:t> </a:t>
            </a:r>
            <a:r>
              <a:rPr lang="en-US" sz="1200" dirty="0" err="1"/>
              <a:t>EndIf</a:t>
            </a:r>
            <a:endParaRPr lang="en-US" sz="1200" dirty="0"/>
          </a:p>
          <a:p>
            <a:pPr marL="0" indent="0">
              <a:buNone/>
            </a:pPr>
            <a:r>
              <a:rPr lang="en-US" sz="1200" dirty="0"/>
              <a:t>If </a:t>
            </a:r>
            <a:r>
              <a:rPr lang="en-US" sz="1200" i="1" dirty="0"/>
              <a:t>t</a:t>
            </a:r>
            <a:r>
              <a:rPr lang="en-US" sz="1200" dirty="0"/>
              <a:t>≥26 Then</a:t>
            </a:r>
          </a:p>
          <a:p>
            <a:pPr marL="0" indent="0">
              <a:buNone/>
            </a:pPr>
            <a:r>
              <a:rPr lang="en-US" sz="1200" dirty="0"/>
              <a:t>  Send "SET COLOR 255 0 255”</a:t>
            </a:r>
          </a:p>
          <a:p>
            <a:pPr marL="0" indent="0">
              <a:buNone/>
            </a:pPr>
            <a:r>
              <a:rPr lang="en-US" sz="1200" dirty="0"/>
              <a:t>  </a:t>
            </a:r>
            <a:r>
              <a:rPr lang="en-US" sz="1200" dirty="0" err="1"/>
              <a:t>DispAt</a:t>
            </a:r>
            <a:r>
              <a:rPr lang="en-US" sz="1200" dirty="0"/>
              <a:t> 5,"You are CALM”</a:t>
            </a:r>
          </a:p>
          <a:p>
            <a:pPr marL="0" indent="0">
              <a:buNone/>
            </a:pPr>
            <a:r>
              <a:rPr lang="en-US" sz="1200" dirty="0"/>
              <a:t> </a:t>
            </a:r>
            <a:r>
              <a:rPr lang="en-US" sz="1200" dirty="0" err="1"/>
              <a:t>EndIf</a:t>
            </a:r>
            <a:endParaRPr lang="en-US" sz="1200" dirty="0"/>
          </a:p>
          <a:p>
            <a:pPr marL="0" indent="0">
              <a:buNone/>
            </a:pPr>
            <a:r>
              <a:rPr lang="en-US" sz="1200" dirty="0"/>
              <a:t>Wait 0.5</a:t>
            </a:r>
          </a:p>
          <a:p>
            <a:pPr marL="0" indent="0">
              <a:buNone/>
            </a:pPr>
            <a:r>
              <a:rPr lang="en-US" sz="1200" dirty="0" err="1"/>
              <a:t>EndWhile</a:t>
            </a:r>
            <a:endParaRPr lang="en-US" sz="1200" dirty="0"/>
          </a:p>
          <a:p>
            <a:pPr marL="0" indent="0">
              <a:buNone/>
            </a:pPr>
            <a:r>
              <a:rPr lang="en-US" sz="12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13</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a:t>
            </a:r>
            <a:r>
              <a:rPr lang="en-US" sz="1800" dirty="0" err="1"/>
              <a:t>Nspire</a:t>
            </a:r>
            <a:br>
              <a:rPr lang="en-US" sz="1800" dirty="0"/>
            </a:br>
            <a:r>
              <a:rPr lang="en-US" sz="1800" dirty="0"/>
              <a:t>Simple Example Program</a:t>
            </a:r>
          </a:p>
        </p:txBody>
      </p:sp>
      <p:sp>
        <p:nvSpPr>
          <p:cNvPr id="7" name="Left Bracket 6"/>
          <p:cNvSpPr/>
          <p:nvPr/>
        </p:nvSpPr>
        <p:spPr>
          <a:xfrm>
            <a:off x="4906847" y="160020"/>
            <a:ext cx="304800" cy="716280"/>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 name="Left Bracket 7"/>
          <p:cNvSpPr/>
          <p:nvPr/>
        </p:nvSpPr>
        <p:spPr>
          <a:xfrm>
            <a:off x="3670183" y="990592"/>
            <a:ext cx="1439863" cy="4787900"/>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 name="TextBox 8"/>
          <p:cNvSpPr txBox="1"/>
          <p:nvPr/>
        </p:nvSpPr>
        <p:spPr>
          <a:xfrm>
            <a:off x="3916247" y="329812"/>
            <a:ext cx="888999" cy="307777"/>
          </a:xfrm>
          <a:prstGeom prst="rect">
            <a:avLst/>
          </a:prstGeom>
          <a:noFill/>
        </p:spPr>
        <p:txBody>
          <a:bodyPr wrap="square" rtlCol="0">
            <a:spAutoFit/>
          </a:bodyPr>
          <a:lstStyle/>
          <a:p>
            <a:r>
              <a:rPr lang="en-US" sz="1400" b="1" dirty="0"/>
              <a:t>Setup</a:t>
            </a:r>
            <a:endParaRPr lang="en-US" sz="1400" dirty="0"/>
          </a:p>
        </p:txBody>
      </p:sp>
      <p:sp>
        <p:nvSpPr>
          <p:cNvPr id="10" name="Left Bracket 9"/>
          <p:cNvSpPr/>
          <p:nvPr/>
        </p:nvSpPr>
        <p:spPr>
          <a:xfrm>
            <a:off x="4805246" y="6049963"/>
            <a:ext cx="304800" cy="206376"/>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1" name="TextBox 10"/>
          <p:cNvSpPr txBox="1"/>
          <p:nvPr/>
        </p:nvSpPr>
        <p:spPr>
          <a:xfrm>
            <a:off x="2501784" y="2927358"/>
            <a:ext cx="1325563" cy="307777"/>
          </a:xfrm>
          <a:prstGeom prst="rect">
            <a:avLst/>
          </a:prstGeom>
          <a:noFill/>
        </p:spPr>
        <p:txBody>
          <a:bodyPr wrap="square" rtlCol="0">
            <a:spAutoFit/>
          </a:bodyPr>
          <a:lstStyle/>
          <a:p>
            <a:r>
              <a:rPr lang="en-US" sz="1400" b="1" dirty="0"/>
              <a:t>While Loop</a:t>
            </a:r>
          </a:p>
        </p:txBody>
      </p:sp>
      <p:sp>
        <p:nvSpPr>
          <p:cNvPr id="12" name="TextBox 11"/>
          <p:cNvSpPr txBox="1"/>
          <p:nvPr/>
        </p:nvSpPr>
        <p:spPr>
          <a:xfrm>
            <a:off x="3738447" y="5978725"/>
            <a:ext cx="1066799" cy="307777"/>
          </a:xfrm>
          <a:prstGeom prst="rect">
            <a:avLst/>
          </a:prstGeom>
          <a:noFill/>
        </p:spPr>
        <p:txBody>
          <a:bodyPr wrap="square" rtlCol="0">
            <a:spAutoFit/>
          </a:bodyPr>
          <a:lstStyle/>
          <a:p>
            <a:r>
              <a:rPr lang="en-US" sz="1400" b="1" dirty="0"/>
              <a:t>Clean up</a:t>
            </a:r>
            <a:endParaRPr lang="en-US" sz="1400" dirty="0"/>
          </a:p>
        </p:txBody>
      </p:sp>
      <p:sp>
        <p:nvSpPr>
          <p:cNvPr id="13" name="Left Bracket 12"/>
          <p:cNvSpPr/>
          <p:nvPr/>
        </p:nvSpPr>
        <p:spPr>
          <a:xfrm>
            <a:off x="4906847" y="1252220"/>
            <a:ext cx="304800" cy="687891"/>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TextBox 13"/>
          <p:cNvSpPr txBox="1"/>
          <p:nvPr/>
        </p:nvSpPr>
        <p:spPr>
          <a:xfrm>
            <a:off x="4017848" y="1523612"/>
            <a:ext cx="888999" cy="307777"/>
          </a:xfrm>
          <a:prstGeom prst="rect">
            <a:avLst/>
          </a:prstGeom>
          <a:noFill/>
        </p:spPr>
        <p:txBody>
          <a:bodyPr wrap="square" rtlCol="0">
            <a:spAutoFit/>
          </a:bodyPr>
          <a:lstStyle/>
          <a:p>
            <a:r>
              <a:rPr lang="en-US" sz="1400" b="1" dirty="0"/>
              <a:t>Inputs</a:t>
            </a:r>
            <a:endParaRPr lang="en-US" sz="1400" dirty="0"/>
          </a:p>
        </p:txBody>
      </p:sp>
      <p:sp>
        <p:nvSpPr>
          <p:cNvPr id="15" name="Left Bracket 14"/>
          <p:cNvSpPr/>
          <p:nvPr/>
        </p:nvSpPr>
        <p:spPr>
          <a:xfrm>
            <a:off x="4906847" y="2081210"/>
            <a:ext cx="203199" cy="3240089"/>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TextBox 15"/>
          <p:cNvSpPr txBox="1"/>
          <p:nvPr/>
        </p:nvSpPr>
        <p:spPr>
          <a:xfrm>
            <a:off x="3916247" y="3081246"/>
            <a:ext cx="888999" cy="307777"/>
          </a:xfrm>
          <a:prstGeom prst="rect">
            <a:avLst/>
          </a:prstGeom>
          <a:noFill/>
        </p:spPr>
        <p:txBody>
          <a:bodyPr wrap="square" rtlCol="0">
            <a:spAutoFit/>
          </a:bodyPr>
          <a:lstStyle/>
          <a:p>
            <a:r>
              <a:rPr lang="en-US" sz="1400" b="1" dirty="0"/>
              <a:t>Outputs</a:t>
            </a:r>
            <a:endParaRPr lang="en-US" sz="1400" dirty="0"/>
          </a:p>
        </p:txBody>
      </p:sp>
    </p:spTree>
    <p:extLst>
      <p:ext uri="{BB962C8B-B14F-4D97-AF65-F5344CB8AC3E}">
        <p14:creationId xmlns:p14="http://schemas.microsoft.com/office/powerpoint/2010/main" val="334867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90028"/>
            <a:ext cx="8618220" cy="1470025"/>
          </a:xfrm>
        </p:spPr>
        <p:txBody>
          <a:bodyPr/>
          <a:lstStyle/>
          <a:p>
            <a:r>
              <a:rPr lang="en-US" sz="3200" dirty="0"/>
              <a:t>On to the final challenge</a:t>
            </a:r>
            <a:br>
              <a:rPr lang="en-US" sz="3200" dirty="0"/>
            </a:br>
            <a:br>
              <a:rPr lang="en-US" sz="3200" dirty="0"/>
            </a:br>
            <a:r>
              <a:rPr lang="en-US" sz="3200" dirty="0"/>
              <a:t>Digital Mood Ring with TI-</a:t>
            </a:r>
            <a:r>
              <a:rPr lang="en-US" sz="3200" dirty="0" err="1"/>
              <a:t>Nspire</a:t>
            </a:r>
            <a:r>
              <a:rPr lang="en-US" sz="3200" dirty="0"/>
              <a:t>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6338037" y="151835"/>
            <a:ext cx="2623083" cy="1885341"/>
          </a:xfrm>
          <a:prstGeom prst="rect">
            <a:avLst/>
          </a:prstGeom>
        </p:spPr>
      </p:pic>
      <p:pic>
        <p:nvPicPr>
          <p:cNvPr id="6" name="Picture 5" descr="TI-Innovator Hub_TI-Nspire C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825" y="3859204"/>
            <a:ext cx="1422824" cy="2179646"/>
          </a:xfrm>
          <a:prstGeom prst="rect">
            <a:avLst/>
          </a:prstGeom>
        </p:spPr>
      </p:pic>
    </p:spTree>
    <p:extLst>
      <p:ext uri="{BB962C8B-B14F-4D97-AF65-F5344CB8AC3E}">
        <p14:creationId xmlns:p14="http://schemas.microsoft.com/office/powerpoint/2010/main" val="369016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Path for TI-Innovator™ Projects</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2</a:t>
            </a:fld>
            <a:endParaRPr lang="en-US"/>
          </a:p>
        </p:txBody>
      </p:sp>
      <p:sp>
        <p:nvSpPr>
          <p:cNvPr id="5" name="Right Arrow 4"/>
          <p:cNvSpPr/>
          <p:nvPr/>
        </p:nvSpPr>
        <p:spPr>
          <a:xfrm>
            <a:off x="2434166" y="2459333"/>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47036" y="2451296"/>
            <a:ext cx="2222183" cy="830997"/>
          </a:xfrm>
          <a:prstGeom prst="rect">
            <a:avLst/>
          </a:prstGeom>
          <a:solidFill>
            <a:schemeClr val="tx2">
              <a:lumMod val="40000"/>
              <a:lumOff val="60000"/>
            </a:schemeClr>
          </a:solidFill>
        </p:spPr>
        <p:txBody>
          <a:bodyPr wrap="none" rtlCol="0">
            <a:spAutoFit/>
          </a:bodyPr>
          <a:lstStyle/>
          <a:p>
            <a:pPr algn="ctr"/>
            <a:r>
              <a:rPr lang="en-US" sz="1600" dirty="0"/>
              <a:t>10 Minutes of Code</a:t>
            </a:r>
          </a:p>
          <a:p>
            <a:pPr algn="ctr"/>
            <a:r>
              <a:rPr lang="en-US" sz="1600" dirty="0"/>
              <a:t>for TI-Innovator™ Hub</a:t>
            </a:r>
          </a:p>
          <a:p>
            <a:pPr algn="ctr"/>
            <a:r>
              <a:rPr lang="en-US" sz="1600" dirty="0"/>
              <a:t>Units 1-3</a:t>
            </a:r>
          </a:p>
        </p:txBody>
      </p:sp>
      <p:sp>
        <p:nvSpPr>
          <p:cNvPr id="8" name="TextBox 7"/>
          <p:cNvSpPr txBox="1"/>
          <p:nvPr/>
        </p:nvSpPr>
        <p:spPr>
          <a:xfrm>
            <a:off x="3084002" y="2451677"/>
            <a:ext cx="2630811" cy="646331"/>
          </a:xfrm>
          <a:prstGeom prst="rect">
            <a:avLst/>
          </a:prstGeom>
          <a:solidFill>
            <a:schemeClr val="tx2">
              <a:lumMod val="40000"/>
              <a:lumOff val="60000"/>
            </a:schemeClr>
          </a:solidFill>
        </p:spPr>
        <p:txBody>
          <a:bodyPr wrap="square" rtlCol="0">
            <a:spAutoFit/>
          </a:bodyPr>
          <a:lstStyle/>
          <a:p>
            <a:pPr algn="ctr"/>
            <a:r>
              <a:rPr lang="en-US" dirty="0"/>
              <a:t>Digital Mood Ring Project</a:t>
            </a:r>
          </a:p>
        </p:txBody>
      </p:sp>
      <p:sp>
        <p:nvSpPr>
          <p:cNvPr id="11" name="TextBox 10"/>
          <p:cNvSpPr txBox="1"/>
          <p:nvPr/>
        </p:nvSpPr>
        <p:spPr>
          <a:xfrm>
            <a:off x="6458556" y="1408006"/>
            <a:ext cx="2367707" cy="338554"/>
          </a:xfrm>
          <a:prstGeom prst="rect">
            <a:avLst/>
          </a:prstGeom>
          <a:solidFill>
            <a:schemeClr val="tx2">
              <a:lumMod val="40000"/>
              <a:lumOff val="60000"/>
            </a:schemeClr>
          </a:solidFill>
        </p:spPr>
        <p:txBody>
          <a:bodyPr wrap="square" rtlCol="0">
            <a:spAutoFit/>
          </a:bodyPr>
          <a:lstStyle/>
          <a:p>
            <a:r>
              <a:rPr lang="en-US" sz="1600" dirty="0"/>
              <a:t>Smart Irrigation Project</a:t>
            </a:r>
          </a:p>
        </p:txBody>
      </p:sp>
      <p:sp>
        <p:nvSpPr>
          <p:cNvPr id="17" name="TextBox 16"/>
          <p:cNvSpPr txBox="1"/>
          <p:nvPr/>
        </p:nvSpPr>
        <p:spPr>
          <a:xfrm>
            <a:off x="6458556" y="2136272"/>
            <a:ext cx="2367707" cy="338554"/>
          </a:xfrm>
          <a:prstGeom prst="rect">
            <a:avLst/>
          </a:prstGeom>
          <a:solidFill>
            <a:schemeClr val="tx2">
              <a:lumMod val="40000"/>
              <a:lumOff val="60000"/>
            </a:schemeClr>
          </a:solidFill>
        </p:spPr>
        <p:txBody>
          <a:bodyPr wrap="square" rtlCol="0">
            <a:spAutoFit/>
          </a:bodyPr>
          <a:lstStyle/>
          <a:p>
            <a:r>
              <a:rPr lang="en-US" sz="1600" dirty="0"/>
              <a:t>Pet Car Alarm</a:t>
            </a:r>
          </a:p>
        </p:txBody>
      </p:sp>
      <p:sp>
        <p:nvSpPr>
          <p:cNvPr id="18" name="Right Arrow 17"/>
          <p:cNvSpPr/>
          <p:nvPr/>
        </p:nvSpPr>
        <p:spPr>
          <a:xfrm rot="19691686">
            <a:off x="5749452" y="1832386"/>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ight Arrow 18"/>
          <p:cNvSpPr/>
          <p:nvPr/>
        </p:nvSpPr>
        <p:spPr>
          <a:xfrm rot="1458728">
            <a:off x="5799632" y="3081389"/>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ight Arrow 19"/>
          <p:cNvSpPr/>
          <p:nvPr/>
        </p:nvSpPr>
        <p:spPr>
          <a:xfrm>
            <a:off x="5849959" y="2459333"/>
            <a:ext cx="532865" cy="727153"/>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extBox 20"/>
          <p:cNvSpPr txBox="1"/>
          <p:nvPr/>
        </p:nvSpPr>
        <p:spPr>
          <a:xfrm>
            <a:off x="6458556" y="3017209"/>
            <a:ext cx="2367707" cy="338554"/>
          </a:xfrm>
          <a:prstGeom prst="rect">
            <a:avLst/>
          </a:prstGeom>
          <a:solidFill>
            <a:schemeClr val="tx2">
              <a:lumMod val="40000"/>
              <a:lumOff val="60000"/>
            </a:schemeClr>
          </a:solidFill>
        </p:spPr>
        <p:txBody>
          <a:bodyPr wrap="square" rtlCol="0">
            <a:spAutoFit/>
          </a:bodyPr>
          <a:lstStyle/>
          <a:p>
            <a:r>
              <a:rPr lang="en-US" sz="1600" dirty="0"/>
              <a:t>Four Chambered Heart</a:t>
            </a:r>
          </a:p>
        </p:txBody>
      </p:sp>
      <p:sp>
        <p:nvSpPr>
          <p:cNvPr id="22" name="TextBox 21"/>
          <p:cNvSpPr txBox="1"/>
          <p:nvPr/>
        </p:nvSpPr>
        <p:spPr>
          <a:xfrm>
            <a:off x="6433928" y="3885991"/>
            <a:ext cx="2367707" cy="338554"/>
          </a:xfrm>
          <a:prstGeom prst="rect">
            <a:avLst/>
          </a:prstGeom>
          <a:solidFill>
            <a:schemeClr val="tx2">
              <a:lumMod val="40000"/>
              <a:lumOff val="60000"/>
            </a:schemeClr>
          </a:solidFill>
        </p:spPr>
        <p:txBody>
          <a:bodyPr wrap="square" rtlCol="0">
            <a:spAutoFit/>
          </a:bodyPr>
          <a:lstStyle/>
          <a:p>
            <a:r>
              <a:rPr lang="en-US" sz="1600" dirty="0"/>
              <a:t>Music with Code</a:t>
            </a:r>
          </a:p>
        </p:txBody>
      </p:sp>
      <p:sp>
        <p:nvSpPr>
          <p:cNvPr id="23" name="TextBox 22"/>
          <p:cNvSpPr txBox="1"/>
          <p:nvPr/>
        </p:nvSpPr>
        <p:spPr>
          <a:xfrm>
            <a:off x="6433928" y="4649820"/>
            <a:ext cx="2367707" cy="338554"/>
          </a:xfrm>
          <a:prstGeom prst="rect">
            <a:avLst/>
          </a:prstGeom>
          <a:solidFill>
            <a:schemeClr val="tx2">
              <a:lumMod val="40000"/>
              <a:lumOff val="60000"/>
            </a:schemeClr>
          </a:solidFill>
        </p:spPr>
        <p:txBody>
          <a:bodyPr wrap="square" rtlCol="0">
            <a:spAutoFit/>
          </a:bodyPr>
          <a:lstStyle/>
          <a:p>
            <a:r>
              <a:rPr lang="en-US" sz="1600" dirty="0"/>
              <a:t>More in the works</a:t>
            </a:r>
            <a:r>
              <a:rPr lang="mr-IN" sz="1600" dirty="0"/>
              <a:t>…</a:t>
            </a:r>
            <a:endParaRPr lang="en-US" sz="1600" dirty="0"/>
          </a:p>
        </p:txBody>
      </p:sp>
    </p:spTree>
    <p:extLst>
      <p:ext uri="{BB962C8B-B14F-4D97-AF65-F5344CB8AC3E}">
        <p14:creationId xmlns:p14="http://schemas.microsoft.com/office/powerpoint/2010/main" val="367185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338-9C8E-9344-AFC3-649D50754826}"/>
              </a:ext>
            </a:extLst>
          </p:cNvPr>
          <p:cNvSpPr>
            <a:spLocks noGrp="1"/>
          </p:cNvSpPr>
          <p:nvPr>
            <p:ph type="title"/>
          </p:nvPr>
        </p:nvSpPr>
        <p:spPr/>
        <p:txBody>
          <a:bodyPr/>
          <a:lstStyle/>
          <a:p>
            <a:r>
              <a:rPr lang="en-US" dirty="0"/>
              <a:t>Learning to do the projects yourself</a:t>
            </a:r>
          </a:p>
        </p:txBody>
      </p:sp>
      <p:sp>
        <p:nvSpPr>
          <p:cNvPr id="3" name="Content Placeholder 2">
            <a:extLst>
              <a:ext uri="{FF2B5EF4-FFF2-40B4-BE49-F238E27FC236}">
                <a16:creationId xmlns:a16="http://schemas.microsoft.com/office/drawing/2014/main" id="{2324C0E3-5928-DF4A-9ED8-556C6A353ADC}"/>
              </a:ext>
            </a:extLst>
          </p:cNvPr>
          <p:cNvSpPr>
            <a:spLocks noGrp="1"/>
          </p:cNvSpPr>
          <p:nvPr>
            <p:ph idx="1"/>
          </p:nvPr>
        </p:nvSpPr>
        <p:spPr/>
        <p:txBody>
          <a:bodyPr/>
          <a:lstStyle/>
          <a:p>
            <a:pPr marL="0" indent="0">
              <a:buNone/>
            </a:pPr>
            <a:r>
              <a:rPr lang="en-US" sz="1400" b="1" dirty="0"/>
              <a:t>Step 1: </a:t>
            </a:r>
            <a:r>
              <a:rPr lang="en-US" sz="1400" dirty="0"/>
              <a:t>Get a practice kit from the TI STEM Team by filling out the Request Details form at </a:t>
            </a:r>
            <a:r>
              <a:rPr lang="en-US" sz="1400" dirty="0">
                <a:hlinkClick r:id="rId2"/>
              </a:rPr>
              <a:t>education.ti.com/stemprojects</a:t>
            </a:r>
            <a:endParaRPr lang="en-US" sz="1400" dirty="0"/>
          </a:p>
          <a:p>
            <a:pPr marL="0" indent="0">
              <a:buNone/>
            </a:pPr>
            <a:endParaRPr lang="en-US" sz="1400" b="1" dirty="0"/>
          </a:p>
          <a:p>
            <a:pPr marL="0" indent="0">
              <a:buNone/>
            </a:pPr>
            <a:r>
              <a:rPr lang="en-US" sz="1400" b="1" dirty="0"/>
              <a:t>Step 2: </a:t>
            </a:r>
            <a:r>
              <a:rPr lang="en-US" sz="1400" dirty="0"/>
              <a:t>Do the following:</a:t>
            </a:r>
          </a:p>
          <a:p>
            <a:r>
              <a:rPr lang="en-US" sz="1200" b="1" dirty="0"/>
              <a:t>10 Minutes of Code with the TI-Innovator Unit 1</a:t>
            </a:r>
            <a:r>
              <a:rPr lang="en-US" sz="1200" dirty="0"/>
              <a:t>. These are step-by-step instructions that will give you a foundation for creating, running and editing TI-Basic programs with the TI-Innovator Hub. Follow this </a:t>
            </a:r>
            <a:r>
              <a:rPr lang="en-US" sz="1200" b="1" dirty="0">
                <a:hlinkClick r:id="rId3"/>
              </a:rPr>
              <a:t>link</a:t>
            </a:r>
            <a:r>
              <a:rPr lang="en-US" sz="1200" dirty="0"/>
              <a:t>. Click on Unit 1 and then click step by step to go through the skill builders. (Note: Units 2 and 3 are also useful)</a:t>
            </a:r>
          </a:p>
          <a:p>
            <a:r>
              <a:rPr lang="en-US" sz="1200" b="1" dirty="0"/>
              <a:t>Digital Mood Ring Project. </a:t>
            </a:r>
            <a:r>
              <a:rPr lang="en-US" sz="1200" dirty="0"/>
              <a:t>We have found this to be a great first project for doing feedback and control systems. The topic is fun and the set-up is not intimidating. You will cover foundational concepts for programming and for feedback and control systems. After doing this project both adults and students say that the more advanced projects no longer look so overwhelming. </a:t>
            </a:r>
          </a:p>
          <a:p>
            <a:pPr lvl="1"/>
            <a:r>
              <a:rPr lang="en-US" sz="1200" dirty="0"/>
              <a:t>Make sure to download and follow the “By Challenges” Teacher document and example programs at this </a:t>
            </a:r>
            <a:r>
              <a:rPr lang="en-US" sz="1200" b="1" dirty="0">
                <a:hlinkClick r:id="rId4"/>
              </a:rPr>
              <a:t>link</a:t>
            </a:r>
            <a:endParaRPr lang="en-US" sz="1200" dirty="0"/>
          </a:p>
          <a:p>
            <a:pPr lvl="1"/>
            <a:r>
              <a:rPr lang="en-US" sz="1200" dirty="0"/>
              <a:t>Also, we highly recommend a set of YouTube videos that we created based on workshops with teachers preparing to lead summer camps. Follow this </a:t>
            </a:r>
            <a:r>
              <a:rPr lang="en-US" sz="1200" b="1" dirty="0">
                <a:hlinkClick r:id="rId5"/>
              </a:rPr>
              <a:t>link</a:t>
            </a:r>
            <a:r>
              <a:rPr lang="en-US" sz="1200" dirty="0"/>
              <a:t>.</a:t>
            </a:r>
          </a:p>
          <a:p>
            <a:r>
              <a:rPr lang="en-US" sz="1400" b="1" dirty="0"/>
              <a:t>You are ready for advanced projects.</a:t>
            </a:r>
            <a:r>
              <a:rPr lang="en-US" sz="1400" dirty="0"/>
              <a:t> Go to the STEM Projects home page to find your project. </a:t>
            </a:r>
            <a:r>
              <a:rPr lang="en-US" sz="1400" dirty="0">
                <a:hlinkClick r:id="rId6"/>
              </a:rPr>
              <a:t>https://education.ti.com/en/resources/stem-projects</a:t>
            </a:r>
            <a:r>
              <a:rPr lang="en-US" sz="1400" dirty="0"/>
              <a:t> Go to the project of your choice. Download the teacher document, example programs and any other files from this page. Work through the challenges in the teacher document. </a:t>
            </a:r>
          </a:p>
          <a:p>
            <a:pPr marL="0" indent="0">
              <a:buNone/>
            </a:pPr>
            <a:endParaRPr lang="en-US" dirty="0"/>
          </a:p>
          <a:p>
            <a:pPr marL="0" indent="0">
              <a:buNone/>
            </a:pPr>
            <a:r>
              <a:rPr lang="en-US" sz="1400" b="1" dirty="0"/>
              <a:t>Contact </a:t>
            </a:r>
            <a:r>
              <a:rPr lang="en-US" sz="1400" dirty="0">
                <a:hlinkClick r:id="rId7"/>
              </a:rPr>
              <a:t>STEM-team@ti.com</a:t>
            </a:r>
            <a:r>
              <a:rPr lang="en-US" sz="1400" dirty="0"/>
              <a:t> with questions or comments about the projects.</a:t>
            </a:r>
          </a:p>
          <a:p>
            <a:pPr marL="0" indent="0">
              <a:buNone/>
            </a:pPr>
            <a:endParaRPr lang="en-US" dirty="0"/>
          </a:p>
        </p:txBody>
      </p:sp>
      <p:sp>
        <p:nvSpPr>
          <p:cNvPr id="4" name="Slide Number Placeholder 3">
            <a:extLst>
              <a:ext uri="{FF2B5EF4-FFF2-40B4-BE49-F238E27FC236}">
                <a16:creationId xmlns:a16="http://schemas.microsoft.com/office/drawing/2014/main" id="{915FC963-14F6-DB40-98AE-1BA88E74B4F2}"/>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Tree>
    <p:extLst>
      <p:ext uri="{BB962C8B-B14F-4D97-AF65-F5344CB8AC3E}">
        <p14:creationId xmlns:p14="http://schemas.microsoft.com/office/powerpoint/2010/main" val="47850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TI-Nspire CX Resources:</a:t>
            </a:r>
          </a:p>
        </p:txBody>
      </p:sp>
      <p:sp>
        <p:nvSpPr>
          <p:cNvPr id="3" name="Content Placeholder 2"/>
          <p:cNvSpPr>
            <a:spLocks noGrp="1"/>
          </p:cNvSpPr>
          <p:nvPr>
            <p:ph idx="1"/>
          </p:nvPr>
        </p:nvSpPr>
        <p:spPr>
          <a:xfrm>
            <a:off x="457200" y="1095375"/>
            <a:ext cx="8229600" cy="5636501"/>
          </a:xfrm>
        </p:spPr>
        <p:txBody>
          <a:bodyPr>
            <a:normAutofit fontScale="85000" lnSpcReduction="20000"/>
          </a:bodyPr>
          <a:lstStyle/>
          <a:p>
            <a:pPr>
              <a:buFont typeface="Wingdings" panose="05000000000000000000" pitchFamily="2" charset="2"/>
              <a:buChar char="Ø"/>
            </a:pPr>
            <a:r>
              <a:rPr lang="en-US" dirty="0"/>
              <a:t>Step-by Step YouTube videos designed for the teacher with a detailed, demonstration of each challenge. The videos are intended to guide those new programming in general, programming on the TI-84 Plus CE and programming with the TI-Innovator Hub. </a:t>
            </a:r>
          </a:p>
          <a:p>
            <a:pPr marL="289639" lvl="1" indent="0">
              <a:buNone/>
            </a:pPr>
            <a:r>
              <a:rPr lang="en-US" dirty="0">
                <a:hlinkClick r:id="rId2"/>
              </a:rPr>
              <a:t>https://www.youtube.com/playlist?list=PL17Fe0ZmhCR_j09b202PUI0wfaRYSLQka</a:t>
            </a:r>
            <a:endParaRPr lang="en-US" dirty="0"/>
          </a:p>
          <a:p>
            <a:pPr marL="0" indent="0">
              <a:buNone/>
            </a:pPr>
            <a:endParaRPr lang="en-US" i="1" dirty="0"/>
          </a:p>
          <a:p>
            <a:pPr>
              <a:buFont typeface="Wingdings" panose="05000000000000000000" pitchFamily="2" charset="2"/>
              <a:buChar char="Ø"/>
            </a:pPr>
            <a:r>
              <a:rPr lang="en-US" dirty="0"/>
              <a:t>10 Minutes of Code Teacher’s Lounge (TI-Nspire CX): For a single download of all lessons for 10 Minute of Codes for  the TI-Nspire CX in PDF’s:</a:t>
            </a:r>
          </a:p>
          <a:p>
            <a:pPr marL="400050" lvl="1" indent="0">
              <a:buNone/>
            </a:pPr>
            <a:r>
              <a:rPr lang="en-US" u="sng" dirty="0">
                <a:hlinkClick r:id="rId3"/>
              </a:rPr>
              <a:t>https://education.ti.com/en/activities/ti-codes/nspire/teacher-lounge</a:t>
            </a:r>
            <a:r>
              <a:rPr lang="en-US" dirty="0"/>
              <a:t> </a:t>
            </a:r>
          </a:p>
          <a:p>
            <a:pPr marL="0" indent="0">
              <a:buNone/>
            </a:pPr>
            <a:endParaRPr lang="en-US" dirty="0"/>
          </a:p>
          <a:p>
            <a:pPr>
              <a:buFont typeface="Wingdings" panose="05000000000000000000" pitchFamily="2" charset="2"/>
              <a:buChar char="Ø"/>
            </a:pPr>
            <a:r>
              <a:rPr lang="en-US" dirty="0"/>
              <a:t>TI-Innovator Technology </a:t>
            </a:r>
            <a:r>
              <a:rPr lang="en-US" dirty="0" err="1"/>
              <a:t>eGuide</a:t>
            </a:r>
            <a:endParaRPr lang="en-US" dirty="0"/>
          </a:p>
          <a:p>
            <a:pPr marL="400050" lvl="1" indent="0">
              <a:buNone/>
            </a:pPr>
            <a:r>
              <a:rPr lang="en-US" u="sng" dirty="0">
                <a:hlinkClick r:id="rId4"/>
              </a:rPr>
              <a:t>https://education.ti.com/html/webhelp/EG_Innovator/EN/index.html</a:t>
            </a:r>
            <a:r>
              <a:rPr lang="en-US" dirty="0"/>
              <a:t> </a:t>
            </a:r>
          </a:p>
          <a:p>
            <a:pPr marL="0" indent="0">
              <a:buNone/>
            </a:pPr>
            <a:endParaRPr lang="en-US" dirty="0"/>
          </a:p>
          <a:p>
            <a:pPr>
              <a:buFont typeface="Wingdings" panose="05000000000000000000" pitchFamily="2" charset="2"/>
              <a:buChar char="Ø"/>
            </a:pPr>
            <a:r>
              <a:rPr lang="en-US" dirty="0"/>
              <a:t>TI-Innovator Hub Commands</a:t>
            </a:r>
          </a:p>
          <a:p>
            <a:pPr marL="400050" lvl="1" indent="0">
              <a:buNone/>
            </a:pPr>
            <a:r>
              <a:rPr lang="en-US" u="sng" dirty="0">
                <a:hlinkClick r:id="rId5"/>
              </a:rPr>
              <a:t>https://education.ti.com/html/webhelp/EG_Innovator/EN/content/eg_innovsys/resources/pdf/ti-innovator_hub_commands_en.pdf</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TI-Nspire CX Programming Editor Guide</a:t>
            </a:r>
          </a:p>
          <a:p>
            <a:pPr marL="400050" lvl="1" indent="0">
              <a:buNone/>
            </a:pPr>
            <a:r>
              <a:rPr lang="en-US" u="sng" dirty="0">
                <a:hlinkClick r:id="rId6"/>
              </a:rPr>
              <a:t>https://education.ti.com/html/webhelp/EG_TINspireCode/EN/index.html</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dirty="0"/>
              <a:t>YouTube Video (informal, but TI produced) gives you the basics of writing and running TI-Nspire programs that control the TI-Innovator.</a:t>
            </a:r>
          </a:p>
          <a:p>
            <a:pPr marL="400050" lvl="1" indent="0">
              <a:buNone/>
            </a:pPr>
            <a:r>
              <a:rPr lang="en-US" u="sng" dirty="0">
                <a:hlinkClick r:id="rId7"/>
              </a:rPr>
              <a:t>https://www.youtube.com/watch?v=2jjncu8Aba0</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07902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Mood Ring Challenges</a:t>
            </a:r>
          </a:p>
        </p:txBody>
      </p:sp>
      <p:sp>
        <p:nvSpPr>
          <p:cNvPr id="3" name="Content Placeholder 2"/>
          <p:cNvSpPr>
            <a:spLocks noGrp="1"/>
          </p:cNvSpPr>
          <p:nvPr>
            <p:ph idx="1"/>
          </p:nvPr>
        </p:nvSpPr>
        <p:spPr/>
        <p:txBody>
          <a:bodyPr/>
          <a:lstStyle/>
          <a:p>
            <a:pPr marL="0" indent="0">
              <a:buNone/>
            </a:pPr>
            <a:r>
              <a:rPr lang="en-US" sz="1600" b="1" dirty="0"/>
              <a:t>Challenge 1:  </a:t>
            </a:r>
            <a:r>
              <a:rPr lang="en-US" sz="1600" dirty="0"/>
              <a:t>Use SET COLOR to explore using the color LED. Try to find the RGB values of all the colors in the mood chart.  </a:t>
            </a:r>
          </a:p>
          <a:p>
            <a:pPr marL="0" indent="0">
              <a:buNone/>
            </a:pPr>
            <a:r>
              <a:rPr lang="en-US" sz="1600" b="1" dirty="0"/>
              <a:t>Challenge 2: </a:t>
            </a:r>
            <a:r>
              <a:rPr lang="en-US" sz="1600" dirty="0"/>
              <a:t>Use </a:t>
            </a:r>
            <a:r>
              <a:rPr lang="en-US" sz="1600" dirty="0" err="1"/>
              <a:t>DispAt</a:t>
            </a:r>
            <a:r>
              <a:rPr lang="en-US" sz="1600" dirty="0"/>
              <a:t> command to display your name at several locations on the screen. </a:t>
            </a:r>
          </a:p>
          <a:p>
            <a:pPr marL="0" indent="0">
              <a:buNone/>
            </a:pPr>
            <a:r>
              <a:rPr lang="en-US" sz="1600" b="1" dirty="0"/>
              <a:t>Challenge 3:</a:t>
            </a:r>
            <a:r>
              <a:rPr lang="en-US" sz="1600" dirty="0"/>
              <a:t>  Use a For..</a:t>
            </a:r>
            <a:r>
              <a:rPr lang="en-US" sz="1600" dirty="0" err="1"/>
              <a:t>EndFor</a:t>
            </a:r>
            <a:r>
              <a:rPr lang="en-US" sz="1600" dirty="0"/>
              <a:t> loop to display the numbers 1 through 10.</a:t>
            </a:r>
          </a:p>
          <a:p>
            <a:pPr marL="0" indent="0">
              <a:buNone/>
            </a:pPr>
            <a:r>
              <a:rPr lang="en-US" sz="1600" b="1" dirty="0"/>
              <a:t>Challenge 4:</a:t>
            </a:r>
            <a:r>
              <a:rPr lang="en-US" sz="1600" dirty="0"/>
              <a:t>  Connect a temperature sensor to the TI-Innovator Hub and display the temperature on the calculator.</a:t>
            </a:r>
          </a:p>
          <a:p>
            <a:pPr marL="0" indent="0">
              <a:buNone/>
            </a:pPr>
            <a:r>
              <a:rPr lang="en-US" sz="1600" b="1" dirty="0"/>
              <a:t>Challenge 5:</a:t>
            </a:r>
            <a:r>
              <a:rPr lang="en-US" sz="1600" dirty="0"/>
              <a:t>  Use a loop to read and display temperature.</a:t>
            </a:r>
          </a:p>
          <a:p>
            <a:pPr marL="0" indent="0">
              <a:buNone/>
            </a:pPr>
            <a:r>
              <a:rPr lang="en-US" sz="1600" b="1" dirty="0"/>
              <a:t>Challenge 5 Extension (Optional):</a:t>
            </a:r>
            <a:r>
              <a:rPr lang="en-US" sz="1600" dirty="0"/>
              <a:t>  Use a loop to read, display and log into list arrays for time and temperature. Graph the result. </a:t>
            </a:r>
          </a:p>
          <a:p>
            <a:pPr marL="0" indent="0">
              <a:buNone/>
            </a:pPr>
            <a:r>
              <a:rPr lang="en-US" sz="1600" b="1" dirty="0"/>
              <a:t>Challenge 6:</a:t>
            </a:r>
            <a:r>
              <a:rPr lang="en-US" sz="1600" dirty="0"/>
              <a:t> Use a While..</a:t>
            </a:r>
            <a:r>
              <a:rPr lang="en-US" sz="1600" dirty="0" err="1"/>
              <a:t>EndWhile</a:t>
            </a:r>
            <a:r>
              <a:rPr lang="en-US" sz="1600" dirty="0"/>
              <a:t> loop along with </a:t>
            </a:r>
            <a:r>
              <a:rPr lang="en-US" sz="1600" dirty="0" err="1"/>
              <a:t>getKey</a:t>
            </a:r>
            <a:r>
              <a:rPr lang="en-US" sz="1600" dirty="0"/>
              <a:t>() command to monitor temperature and make a decision to display a message, “Hot” or “Cold”.  Then modify your program to include a 3</a:t>
            </a:r>
            <a:r>
              <a:rPr lang="en-US" sz="1600" baseline="30000" dirty="0"/>
              <a:t>rd</a:t>
            </a:r>
            <a:r>
              <a:rPr lang="en-US" sz="1600" dirty="0"/>
              <a:t> level between hot and cold, “Nice”.</a:t>
            </a:r>
          </a:p>
          <a:p>
            <a:pPr marL="0" indent="0">
              <a:buNone/>
            </a:pPr>
            <a:endParaRPr lang="en-US" sz="1600" b="1" dirty="0"/>
          </a:p>
          <a:p>
            <a:pPr marL="0" indent="0">
              <a:buNone/>
            </a:pPr>
            <a:r>
              <a:rPr lang="en-US" sz="1600" b="1" dirty="0"/>
              <a:t>Final Challenge:</a:t>
            </a:r>
            <a:r>
              <a:rPr lang="en-US" sz="1600" dirty="0"/>
              <a:t>  Build a mood ring</a:t>
            </a:r>
            <a:r>
              <a:rPr lang="en-US" sz="1600" i="1" dirty="0"/>
              <a:t> </a:t>
            </a:r>
            <a:r>
              <a:rPr lang="en-US" sz="1600" dirty="0"/>
              <a:t>to repeatedly read the temperature sensor, determine the mood of the person, display the temperature value and display the mood.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5" name="Rectangle 4">
            <a:hlinkClick r:id="rId2"/>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/2oqU1X8</a:t>
            </a:r>
          </a:p>
        </p:txBody>
      </p:sp>
    </p:spTree>
    <p:extLst>
      <p:ext uri="{BB962C8B-B14F-4D97-AF65-F5344CB8AC3E}">
        <p14:creationId xmlns:p14="http://schemas.microsoft.com/office/powerpoint/2010/main" val="371014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programming concepts in the project</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6</a:t>
            </a:fld>
            <a:endParaRPr lang="en-US"/>
          </a:p>
        </p:txBody>
      </p:sp>
      <p:sp>
        <p:nvSpPr>
          <p:cNvPr id="4" name="Content Placeholder 2"/>
          <p:cNvSpPr txBox="1">
            <a:spLocks/>
          </p:cNvSpPr>
          <p:nvPr/>
        </p:nvSpPr>
        <p:spPr>
          <a:xfrm>
            <a:off x="62925" y="930898"/>
            <a:ext cx="4229067" cy="5436532"/>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Control of a red-green-blue LED output</a:t>
            </a:r>
          </a:p>
          <a:p>
            <a:pPr lvl="1"/>
            <a:r>
              <a:rPr lang="en-US" sz="1200" dirty="0"/>
              <a:t>Send “SET COLOR 255 0 0”</a:t>
            </a:r>
          </a:p>
          <a:p>
            <a:r>
              <a:rPr lang="en-US" sz="1200" dirty="0"/>
              <a:t>Display of text strings, variable values and expressions</a:t>
            </a:r>
          </a:p>
          <a:p>
            <a:pPr lvl="1"/>
            <a:r>
              <a:rPr lang="en-US" sz="1200" dirty="0" err="1"/>
              <a:t>DispAt</a:t>
            </a:r>
            <a:r>
              <a:rPr lang="en-US" sz="1200" dirty="0"/>
              <a:t> 5,“Temperature=“,</a:t>
            </a:r>
            <a:r>
              <a:rPr lang="en-US" sz="1200" dirty="0" err="1"/>
              <a:t>t,”°C</a:t>
            </a:r>
            <a:r>
              <a:rPr lang="en-US" sz="1200" dirty="0"/>
              <a:t>”</a:t>
            </a:r>
          </a:p>
          <a:p>
            <a:pPr lvl="1"/>
            <a:r>
              <a:rPr lang="en-US" sz="1200" dirty="0" err="1"/>
              <a:t>DispAt</a:t>
            </a:r>
            <a:r>
              <a:rPr lang="en-US" sz="1200" dirty="0"/>
              <a:t> 4,”Time=“,n*0.5,”sec”</a:t>
            </a:r>
          </a:p>
          <a:p>
            <a:r>
              <a:rPr lang="en-US" sz="1200" dirty="0"/>
              <a:t>For loops to repeat a set of commands a specified number of times</a:t>
            </a:r>
          </a:p>
          <a:p>
            <a:pPr lvl="1"/>
            <a:r>
              <a:rPr lang="en-US" sz="1200" dirty="0"/>
              <a:t>For n,1,10</a:t>
            </a:r>
          </a:p>
          <a:p>
            <a:pPr marL="284347" lvl="1" indent="0">
              <a:buFontTx/>
              <a:buNone/>
            </a:pPr>
            <a:r>
              <a:rPr lang="en-US" sz="1200" dirty="0"/>
              <a:t>    commands within loop</a:t>
            </a:r>
          </a:p>
          <a:p>
            <a:pPr marL="284347" lvl="1" indent="0">
              <a:buFontTx/>
              <a:buNone/>
            </a:pPr>
            <a:r>
              <a:rPr lang="en-US" sz="1200" dirty="0"/>
              <a:t>    </a:t>
            </a:r>
            <a:r>
              <a:rPr lang="en-US" sz="1200" dirty="0" err="1"/>
              <a:t>EndFor</a:t>
            </a:r>
            <a:endParaRPr lang="en-US" sz="1200" dirty="0"/>
          </a:p>
          <a:p>
            <a:r>
              <a:rPr lang="en-US" sz="1200" dirty="0"/>
              <a:t>Connecting, reading and getting to a variable temperature sensor inputs</a:t>
            </a:r>
          </a:p>
          <a:p>
            <a:pPr lvl="1"/>
            <a:r>
              <a:rPr lang="en-US" sz="1200" dirty="0"/>
              <a:t>Send “CONNECT TEMPERATURE 1 TO IN 1”</a:t>
            </a:r>
          </a:p>
          <a:p>
            <a:pPr lvl="1"/>
            <a:r>
              <a:rPr lang="en-US" sz="1200" dirty="0"/>
              <a:t>Send “READ TEMPERATURE 1”</a:t>
            </a:r>
          </a:p>
          <a:p>
            <a:pPr lvl="1"/>
            <a:r>
              <a:rPr lang="en-US" sz="1200" dirty="0"/>
              <a:t>Get t</a:t>
            </a:r>
          </a:p>
          <a:p>
            <a:r>
              <a:rPr lang="en-US" sz="1200" dirty="0"/>
              <a:t>Storing variables to variables using the assign operator, :=</a:t>
            </a:r>
          </a:p>
          <a:p>
            <a:pPr lvl="1"/>
            <a:r>
              <a:rPr lang="en-US" sz="1200" dirty="0"/>
              <a:t>f:=9/5 x t+32</a:t>
            </a:r>
          </a:p>
          <a:p>
            <a:r>
              <a:rPr lang="en-US" sz="1200" dirty="0"/>
              <a:t>List variables of a set of values and accessing individual elements of the list using the position number.</a:t>
            </a:r>
          </a:p>
          <a:p>
            <a:pPr lvl="1"/>
            <a:r>
              <a:rPr lang="en-US" sz="1200" dirty="0"/>
              <a:t>time:={0.5,1,1.5,2}</a:t>
            </a:r>
          </a:p>
          <a:p>
            <a:pPr lvl="1"/>
            <a:r>
              <a:rPr lang="en-US" sz="1200" dirty="0"/>
              <a:t>time[5]:=2.5</a:t>
            </a:r>
          </a:p>
          <a:p>
            <a:pPr lvl="1"/>
            <a:endParaRPr lang="en-US" dirty="0"/>
          </a:p>
          <a:p>
            <a:pPr lvl="1"/>
            <a:endParaRPr lang="en-US" dirty="0"/>
          </a:p>
        </p:txBody>
      </p:sp>
      <p:sp>
        <p:nvSpPr>
          <p:cNvPr id="5" name="Content Placeholder 2"/>
          <p:cNvSpPr txBox="1">
            <a:spLocks/>
          </p:cNvSpPr>
          <p:nvPr/>
        </p:nvSpPr>
        <p:spPr bwMode="auto">
          <a:xfrm>
            <a:off x="4468096" y="930898"/>
            <a:ext cx="4562725"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True/False comparison operators used in conditional statements for program control: </a:t>
            </a:r>
            <a:r>
              <a:rPr lang="en-US" sz="1000" dirty="0"/>
              <a:t>=,≠,&lt;,≤,&gt;,≥</a:t>
            </a:r>
            <a:endParaRPr lang="en-US" sz="1200" dirty="0"/>
          </a:p>
          <a:p>
            <a:r>
              <a:rPr lang="en-US" sz="1200" dirty="0"/>
              <a:t>Assignment of initial values to variables to give the program known starting points.</a:t>
            </a:r>
          </a:p>
          <a:p>
            <a:pPr lvl="1"/>
            <a:r>
              <a:rPr lang="en-US" sz="1200" dirty="0"/>
              <a:t>key:=“ “</a:t>
            </a:r>
          </a:p>
          <a:p>
            <a:pPr lvl="1"/>
            <a:r>
              <a:rPr lang="en-US" sz="1200" dirty="0"/>
              <a:t>time:={ }</a:t>
            </a:r>
          </a:p>
          <a:p>
            <a:r>
              <a:rPr lang="en-US" sz="1200" dirty="0"/>
              <a:t>While loops to repeat a set of commands while a condition is true</a:t>
            </a:r>
          </a:p>
          <a:p>
            <a:pPr lvl="1"/>
            <a:r>
              <a:rPr lang="en-US" sz="1000" dirty="0"/>
              <a:t>While </a:t>
            </a:r>
            <a:r>
              <a:rPr lang="en-US" sz="1000" dirty="0" err="1"/>
              <a:t>key≠”esc</a:t>
            </a:r>
            <a:r>
              <a:rPr lang="en-US" sz="1000" dirty="0"/>
              <a:t>”</a:t>
            </a:r>
          </a:p>
          <a:p>
            <a:pPr marL="284347" lvl="1" indent="0">
              <a:buFontTx/>
              <a:buNone/>
            </a:pPr>
            <a:r>
              <a:rPr lang="en-US" sz="1000" dirty="0"/>
              <a:t>      commands within loop</a:t>
            </a:r>
          </a:p>
          <a:p>
            <a:pPr marL="284347" lvl="1" indent="0">
              <a:buFontTx/>
              <a:buNone/>
            </a:pPr>
            <a:r>
              <a:rPr lang="en-US" sz="1000" dirty="0"/>
              <a:t>      </a:t>
            </a:r>
            <a:r>
              <a:rPr lang="en-US" sz="1000" dirty="0" err="1"/>
              <a:t>EndWhile</a:t>
            </a:r>
            <a:endParaRPr lang="en-US" sz="1000" dirty="0"/>
          </a:p>
          <a:p>
            <a:r>
              <a:rPr lang="en-US" sz="1200" dirty="0"/>
              <a:t>Keyboard inputs using the TI-</a:t>
            </a:r>
            <a:r>
              <a:rPr lang="en-US" sz="1200" dirty="0" err="1"/>
              <a:t>Nspire</a:t>
            </a:r>
            <a:r>
              <a:rPr lang="en-US" sz="1200" dirty="0"/>
              <a:t> </a:t>
            </a:r>
            <a:r>
              <a:rPr lang="en-US" sz="1200" dirty="0" err="1"/>
              <a:t>getKey</a:t>
            </a:r>
            <a:r>
              <a:rPr lang="en-US" sz="1200" dirty="0"/>
              <a:t> command that returns a text string of the name of the last key pressed</a:t>
            </a:r>
          </a:p>
          <a:p>
            <a:pPr lvl="1"/>
            <a:r>
              <a:rPr lang="en-US" sz="1000" dirty="0"/>
              <a:t>key:=</a:t>
            </a:r>
            <a:r>
              <a:rPr lang="en-US" sz="1000" dirty="0" err="1"/>
              <a:t>getKey</a:t>
            </a:r>
            <a:r>
              <a:rPr lang="en-US" sz="1000" dirty="0"/>
              <a:t>()</a:t>
            </a:r>
          </a:p>
          <a:p>
            <a:r>
              <a:rPr lang="en-US" sz="1200" dirty="0"/>
              <a:t>If-Then conditional statements that do a set of commands if a condition is true and are skipped if the condition is false</a:t>
            </a:r>
          </a:p>
          <a:p>
            <a:pPr lvl="1"/>
            <a:r>
              <a:rPr lang="en-US" sz="1000" dirty="0"/>
              <a:t>If t&lt;22 Then</a:t>
            </a:r>
          </a:p>
          <a:p>
            <a:pPr marL="284347" lvl="1" indent="0">
              <a:buNone/>
            </a:pPr>
            <a:r>
              <a:rPr lang="en-US" sz="1000" dirty="0"/>
              <a:t>     commands within If-Then block</a:t>
            </a:r>
          </a:p>
          <a:p>
            <a:pPr marL="284347" lvl="1" indent="0">
              <a:buNone/>
            </a:pPr>
            <a:r>
              <a:rPr lang="en-US" sz="1000" dirty="0"/>
              <a:t>     </a:t>
            </a:r>
            <a:r>
              <a:rPr lang="en-US" sz="1000" dirty="0" err="1"/>
              <a:t>EndIf</a:t>
            </a:r>
            <a:endParaRPr lang="en-US" sz="1000" dirty="0"/>
          </a:p>
          <a:p>
            <a:pPr marL="166158" indent="-171450"/>
            <a:r>
              <a:rPr lang="en-US" sz="1200" dirty="0"/>
              <a:t>Boolean operator </a:t>
            </a:r>
            <a:r>
              <a:rPr lang="en-US" sz="1200" i="1" dirty="0"/>
              <a:t>and </a:t>
            </a:r>
            <a:r>
              <a:rPr lang="en-US" sz="1200" dirty="0"/>
              <a:t>to require two conditional statements to be true for the entire statement to be true</a:t>
            </a:r>
          </a:p>
          <a:p>
            <a:pPr marL="455797" lvl="1" indent="-171450"/>
            <a:r>
              <a:rPr lang="en-US" sz="1000" dirty="0"/>
              <a:t>If t≥22 and t&lt;25 Then</a:t>
            </a:r>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337423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TI-</a:t>
            </a:r>
            <a:r>
              <a:rPr lang="en-US" dirty="0" err="1"/>
              <a:t>Nspire</a:t>
            </a:r>
            <a:r>
              <a:rPr lang="en-US" dirty="0"/>
              <a:t> concepts and skills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5" name="Content Placeholder 2"/>
          <p:cNvSpPr txBox="1">
            <a:spLocks/>
          </p:cNvSpPr>
          <p:nvPr/>
        </p:nvSpPr>
        <p:spPr>
          <a:xfrm>
            <a:off x="62925" y="1073994"/>
            <a:ext cx="4229067" cy="5182345"/>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Home/On key to turn the calculator on and to return to the home screen, which is a jumping off point for managing the calculator.</a:t>
            </a:r>
          </a:p>
          <a:p>
            <a:r>
              <a:rPr lang="en-US" sz="1200" dirty="0"/>
              <a:t>TI-</a:t>
            </a:r>
            <a:r>
              <a:rPr lang="en-US" sz="1200" dirty="0" err="1"/>
              <a:t>Nspire</a:t>
            </a:r>
            <a:r>
              <a:rPr lang="en-US" sz="1200" dirty="0"/>
              <a:t> document files combine a set of pages containing apps. Apps include calculator, program editor, </a:t>
            </a:r>
            <a:r>
              <a:rPr lang="en-US" sz="1200" dirty="0" err="1"/>
              <a:t>grapher</a:t>
            </a:r>
            <a:r>
              <a:rPr lang="en-US" sz="1200" dirty="0"/>
              <a:t> and others.</a:t>
            </a:r>
          </a:p>
          <a:p>
            <a:r>
              <a:rPr lang="en-US" sz="1200" dirty="0"/>
              <a:t>Home screen document management includes</a:t>
            </a:r>
          </a:p>
          <a:p>
            <a:pPr lvl="1"/>
            <a:r>
              <a:rPr lang="en-US" sz="1200" dirty="0"/>
              <a:t>New document to start a new document file</a:t>
            </a:r>
          </a:p>
          <a:p>
            <a:pPr lvl="1"/>
            <a:r>
              <a:rPr lang="en-US" sz="1200" dirty="0"/>
              <a:t>My Documents to view and manage documents</a:t>
            </a:r>
          </a:p>
          <a:p>
            <a:pPr lvl="1"/>
            <a:r>
              <a:rPr lang="en-US" sz="1200" dirty="0"/>
              <a:t>Current returns to the document that is open</a:t>
            </a:r>
          </a:p>
          <a:p>
            <a:r>
              <a:rPr lang="en-US" sz="1200" dirty="0"/>
              <a:t>Select from menus using arrow keys and enter or by the shortcut of the number or letter preceding the menu item</a:t>
            </a:r>
          </a:p>
          <a:p>
            <a:r>
              <a:rPr lang="en-US" sz="1200" dirty="0"/>
              <a:t>The keyboard is divided into three sections:</a:t>
            </a:r>
          </a:p>
          <a:p>
            <a:pPr lvl="1"/>
            <a:r>
              <a:rPr lang="en-US" sz="1000" dirty="0"/>
              <a:t>Alpha entry (bottom)</a:t>
            </a:r>
          </a:p>
          <a:p>
            <a:pPr lvl="1"/>
            <a:r>
              <a:rPr lang="en-US" sz="1000" dirty="0"/>
              <a:t>Math entry (middle)</a:t>
            </a:r>
          </a:p>
          <a:p>
            <a:pPr lvl="1"/>
            <a:r>
              <a:rPr lang="en-US" sz="1000" dirty="0"/>
              <a:t>Navigation and document management (top)</a:t>
            </a:r>
          </a:p>
          <a:p>
            <a:r>
              <a:rPr lang="en-US" sz="1200" dirty="0"/>
              <a:t>Press and release the ctrl key to access function labeled  above the keys.</a:t>
            </a:r>
          </a:p>
          <a:p>
            <a:r>
              <a:rPr lang="en-US" sz="1200" dirty="0"/>
              <a:t>esc key to back out of menus and dialogues</a:t>
            </a:r>
          </a:p>
          <a:p>
            <a:r>
              <a:rPr lang="en-US" sz="1200" dirty="0"/>
              <a:t>ctrl-z to undo, ctrl-c to copy, ctrl-x to cut, ctrl-v to paste</a:t>
            </a:r>
          </a:p>
          <a:p>
            <a:r>
              <a:rPr lang="en-US" sz="1200" dirty="0"/>
              <a:t>ctrl-s to save the document</a:t>
            </a:r>
          </a:p>
          <a:p>
            <a:r>
              <a:rPr lang="en-US" sz="1200" dirty="0"/>
              <a:t>The delete key is a destructive backspace</a:t>
            </a:r>
          </a:p>
          <a:p>
            <a:endParaRPr lang="en-US" dirty="0"/>
          </a:p>
          <a:p>
            <a:pPr lvl="1"/>
            <a:endParaRPr lang="en-US" dirty="0"/>
          </a:p>
        </p:txBody>
      </p:sp>
      <p:sp>
        <p:nvSpPr>
          <p:cNvPr id="6" name="Content Placeholder 2"/>
          <p:cNvSpPr txBox="1">
            <a:spLocks/>
          </p:cNvSpPr>
          <p:nvPr/>
        </p:nvSpPr>
        <p:spPr bwMode="auto">
          <a:xfrm>
            <a:off x="4360737" y="1073994"/>
            <a:ext cx="4562725"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ctrl-doc key (+page) to add a page to a document</a:t>
            </a:r>
          </a:p>
          <a:p>
            <a:pPr marL="189124" lvl="1" indent="-189124">
              <a:spcBef>
                <a:spcPts val="667"/>
              </a:spcBef>
              <a:buFontTx/>
              <a:buChar char="•"/>
            </a:pPr>
            <a:r>
              <a:rPr lang="en-US" sz="1200" dirty="0"/>
              <a:t>Move from page to page in a document by using ctrl left arrow and ctrl right arrow or by using the touchpad to move the pointer to the page number tab and center clicking</a:t>
            </a:r>
          </a:p>
          <a:p>
            <a:pPr marL="189124" lvl="1" indent="-189124">
              <a:spcBef>
                <a:spcPts val="667"/>
              </a:spcBef>
              <a:buFontTx/>
              <a:buChar char="•"/>
            </a:pPr>
            <a:r>
              <a:rPr lang="en-US" sz="1200" dirty="0"/>
              <a:t>The menu key brings up selections that are available in each app</a:t>
            </a:r>
          </a:p>
          <a:p>
            <a:r>
              <a:rPr lang="en-US" sz="1200" dirty="0"/>
              <a:t>Use the program editor app to create and edit programs.</a:t>
            </a:r>
          </a:p>
          <a:p>
            <a:r>
              <a:rPr lang="en-US" sz="1200" dirty="0"/>
              <a:t>Use Check Syntax and Store to update changes made to programs before running the program.</a:t>
            </a:r>
          </a:p>
          <a:p>
            <a:pPr lvl="1"/>
            <a:r>
              <a:rPr lang="en-US" sz="1200" dirty="0"/>
              <a:t>ctrl-r and ctrl-b are useful shortcuts on the Check Syntax and Store menu.</a:t>
            </a:r>
          </a:p>
          <a:p>
            <a:pPr lvl="1"/>
            <a:r>
              <a:rPr lang="en-US" sz="1200" dirty="0"/>
              <a:t>ctrl-r, Run, checks syntax, stores and pastes the program name to a calculator page</a:t>
            </a:r>
          </a:p>
          <a:p>
            <a:r>
              <a:rPr lang="en-US" sz="1200" dirty="0"/>
              <a:t>Programs are run on the calculator app</a:t>
            </a:r>
          </a:p>
          <a:p>
            <a:pPr lvl="1"/>
            <a:r>
              <a:rPr lang="en-US" sz="1000" dirty="0"/>
              <a:t>Type or paste the program name on a blank row, then press enter to run the program</a:t>
            </a:r>
          </a:p>
          <a:p>
            <a:r>
              <a:rPr lang="en-US" sz="1200" dirty="0"/>
              <a:t>Use the </a:t>
            </a:r>
            <a:r>
              <a:rPr lang="en-US" sz="1200" dirty="0" err="1"/>
              <a:t>var</a:t>
            </a:r>
            <a:r>
              <a:rPr lang="en-US" sz="1200" dirty="0"/>
              <a:t>, variable, key to view and access the variables in a document</a:t>
            </a:r>
          </a:p>
          <a:p>
            <a:r>
              <a:rPr lang="en-US" sz="1200" dirty="0"/>
              <a:t>Use the catalog (book symbol) key to see a menu of all the functions in the calculator</a:t>
            </a:r>
          </a:p>
          <a:p>
            <a:endParaRPr lang="en-US" sz="1000" dirty="0"/>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149431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od ring IMG_0978 copy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366" y="957274"/>
            <a:ext cx="1419044" cy="1310652"/>
          </a:xfrm>
          <a:prstGeom prst="rect">
            <a:avLst/>
          </a:prstGeom>
        </p:spPr>
      </p:pic>
      <p:sp>
        <p:nvSpPr>
          <p:cNvPr id="2" name="Title 1"/>
          <p:cNvSpPr>
            <a:spLocks noGrp="1"/>
          </p:cNvSpPr>
          <p:nvPr>
            <p:ph type="title"/>
          </p:nvPr>
        </p:nvSpPr>
        <p:spPr/>
        <p:txBody>
          <a:bodyPr/>
          <a:lstStyle/>
          <a:p>
            <a:r>
              <a:rPr lang="en-US" dirty="0"/>
              <a:t>Digital Mood Ring (introduction to STEM and coding Projects for all levels)</a:t>
            </a:r>
          </a:p>
        </p:txBody>
      </p:sp>
      <p:sp>
        <p:nvSpPr>
          <p:cNvPr id="3" name="Content Placeholder 2"/>
          <p:cNvSpPr>
            <a:spLocks noGrp="1"/>
          </p:cNvSpPr>
          <p:nvPr>
            <p:ph idx="1"/>
          </p:nvPr>
        </p:nvSpPr>
        <p:spPr>
          <a:xfrm>
            <a:off x="2314230" y="932000"/>
            <a:ext cx="5046590" cy="1739900"/>
          </a:xfrm>
        </p:spPr>
        <p:txBody>
          <a:bodyPr/>
          <a:lstStyle/>
          <a:p>
            <a:pPr marL="0" indent="0">
              <a:buNone/>
            </a:pPr>
            <a:r>
              <a:rPr lang="en-US" i="1" dirty="0"/>
              <a:t>Bring science and coding together (no coding experience necessary) while developing a mood ring! Explore the science of color mixing while determining the right body temperature thresholds.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6" name="Rectangle 5">
            <a:hlinkClick r:id="rId3"/>
          </p:cNvPr>
          <p:cNvSpPr/>
          <p:nvPr/>
        </p:nvSpPr>
        <p:spPr>
          <a:xfrm>
            <a:off x="126998" y="2568495"/>
            <a:ext cx="8648701" cy="523220"/>
          </a:xfrm>
          <a:prstGeom prst="rect">
            <a:avLst/>
          </a:prstGeom>
        </p:spPr>
        <p:txBody>
          <a:bodyPr wrap="square">
            <a:spAutoFit/>
          </a:bodyPr>
          <a:lstStyle/>
          <a:p>
            <a:r>
              <a:rPr lang="en-US" sz="1400" dirty="0"/>
              <a:t>This is an excellent first TI-Innovator STEM and coding project. The project includes variables, loops, conditional statements, Boolean operators and other fundamental programming concepts.</a:t>
            </a:r>
            <a:endParaRPr lang="en-US" sz="1400" b="1" dirty="0"/>
          </a:p>
        </p:txBody>
      </p:sp>
      <p:pic>
        <p:nvPicPr>
          <p:cNvPr id="5" name="Picture 4"/>
          <p:cNvPicPr>
            <a:picLocks noChangeAspect="1"/>
          </p:cNvPicPr>
          <p:nvPr/>
        </p:nvPicPr>
        <p:blipFill>
          <a:blip r:embed="rId4"/>
          <a:stretch>
            <a:fillRect/>
          </a:stretch>
        </p:blipFill>
        <p:spPr>
          <a:xfrm>
            <a:off x="70011" y="957274"/>
            <a:ext cx="2167430" cy="1557840"/>
          </a:xfrm>
          <a:prstGeom prst="rect">
            <a:avLst/>
          </a:prstGeom>
        </p:spPr>
      </p:pic>
      <p:sp>
        <p:nvSpPr>
          <p:cNvPr id="12" name="Rectangle 11">
            <a:hlinkClick r:id="rId3"/>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/2oqU1X8</a:t>
            </a:r>
          </a:p>
        </p:txBody>
      </p:sp>
      <p:pic>
        <p:nvPicPr>
          <p:cNvPr id="7" name="Picture 6" descr="TI-Innovator Hub_TI-Nspire C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28" y="3091715"/>
            <a:ext cx="1976034" cy="3027117"/>
          </a:xfrm>
          <a:prstGeom prst="rect">
            <a:avLst/>
          </a:prstGeom>
        </p:spPr>
      </p:pic>
      <p:grpSp>
        <p:nvGrpSpPr>
          <p:cNvPr id="15" name="Group 14"/>
          <p:cNvGrpSpPr/>
          <p:nvPr/>
        </p:nvGrpSpPr>
        <p:grpSpPr>
          <a:xfrm>
            <a:off x="4188177" y="3380882"/>
            <a:ext cx="2220413" cy="2271204"/>
            <a:chOff x="3235708" y="3896342"/>
            <a:chExt cx="2220413" cy="2271204"/>
          </a:xfrm>
        </p:grpSpPr>
        <p:pic>
          <p:nvPicPr>
            <p:cNvPr id="13" name="Picture 12" descr="grove tem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14" name="Picture 13" descr="mood r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Tree>
    <p:extLst>
      <p:ext uri="{BB962C8B-B14F-4D97-AF65-F5344CB8AC3E}">
        <p14:creationId xmlns:p14="http://schemas.microsoft.com/office/powerpoint/2010/main" val="242476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90028"/>
            <a:ext cx="8618220" cy="1470025"/>
          </a:xfrm>
        </p:spPr>
        <p:txBody>
          <a:bodyPr/>
          <a:lstStyle/>
          <a:p>
            <a:r>
              <a:rPr lang="en-US" sz="3200" dirty="0"/>
              <a:t>Final Challenge</a:t>
            </a:r>
            <a:br>
              <a:rPr lang="en-US" sz="3200" dirty="0"/>
            </a:br>
            <a:br>
              <a:rPr lang="en-US" sz="3200" dirty="0"/>
            </a:br>
            <a:r>
              <a:rPr lang="en-US" sz="3200" dirty="0"/>
              <a:t>Digital Mood Ring with TI-</a:t>
            </a:r>
            <a:r>
              <a:rPr lang="en-US" sz="3200" dirty="0" err="1"/>
              <a:t>Nspire</a:t>
            </a:r>
            <a:r>
              <a:rPr lang="en-US" sz="3200" dirty="0"/>
              <a:t>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9</a:t>
            </a:fld>
            <a:endParaRPr lang="en-US"/>
          </a:p>
        </p:txBody>
      </p:sp>
      <p:pic>
        <p:nvPicPr>
          <p:cNvPr id="5" name="Picture 4"/>
          <p:cNvPicPr>
            <a:picLocks noChangeAspect="1"/>
          </p:cNvPicPr>
          <p:nvPr/>
        </p:nvPicPr>
        <p:blipFill>
          <a:blip r:embed="rId2"/>
          <a:stretch>
            <a:fillRect/>
          </a:stretch>
        </p:blipFill>
        <p:spPr>
          <a:xfrm>
            <a:off x="6338037" y="151835"/>
            <a:ext cx="2623083" cy="1885341"/>
          </a:xfrm>
          <a:prstGeom prst="rect">
            <a:avLst/>
          </a:prstGeom>
        </p:spPr>
      </p:pic>
      <p:sp>
        <p:nvSpPr>
          <p:cNvPr id="7" name="Title 1"/>
          <p:cNvSpPr txBox="1">
            <a:spLocks/>
          </p:cNvSpPr>
          <p:nvPr/>
        </p:nvSpPr>
        <p:spPr bwMode="auto">
          <a:xfrm>
            <a:off x="157480" y="4364846"/>
            <a:ext cx="8618220" cy="1470025"/>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sz="2400" dirty="0">
                <a:solidFill>
                  <a:srgbClr val="000000"/>
                </a:solidFill>
              </a:rPr>
              <a:t>Final Challenge: </a:t>
            </a:r>
            <a:r>
              <a:rPr lang="en-US" sz="2400" b="0" dirty="0">
                <a:solidFill>
                  <a:srgbClr val="000000"/>
                </a:solidFill>
              </a:rPr>
              <a:t>Build a mood ring</a:t>
            </a:r>
            <a:r>
              <a:rPr lang="en-US" sz="2400" b="0" i="1" dirty="0">
                <a:solidFill>
                  <a:srgbClr val="000000"/>
                </a:solidFill>
              </a:rPr>
              <a:t> </a:t>
            </a:r>
            <a:r>
              <a:rPr lang="en-US" sz="2400" b="0" dirty="0">
                <a:solidFill>
                  <a:srgbClr val="000000"/>
                </a:solidFill>
              </a:rPr>
              <a:t>to repeatedly read a temperature sensor, determine the mood of the person, display the temperature value and display the mood. </a:t>
            </a:r>
          </a:p>
        </p:txBody>
      </p:sp>
    </p:spTree>
    <p:extLst>
      <p:ext uri="{BB962C8B-B14F-4D97-AF65-F5344CB8AC3E}">
        <p14:creationId xmlns:p14="http://schemas.microsoft.com/office/powerpoint/2010/main" val="2154805982"/>
      </p:ext>
    </p:extLst>
  </p:cSld>
  <p:clrMapOvr>
    <a:masterClrMapping/>
  </p:clrMapOvr>
</p:sld>
</file>

<file path=ppt/theme/theme1.xml><?xml version="1.0" encoding="utf-8"?>
<a:theme xmlns:a="http://schemas.openxmlformats.org/drawingml/2006/main" name="10567 Ed Tech Powerpoint Template_Standard_4x3_v2">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10567 Ed Tech Powerpoint Template_Standard_4x3_v2.thmx</Template>
  <TotalTime>1159</TotalTime>
  <Words>1544</Words>
  <Application>Microsoft Macintosh PowerPoint</Application>
  <PresentationFormat>On-screen Show (4:3)</PresentationFormat>
  <Paragraphs>217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10567 Ed Tech Powerpoint Template_Standard_4x3_v2</vt:lpstr>
      <vt:lpstr>Introduction  Digital Mood Ring with TI-Nspire and  TI-Innovator™ Hub student STEM project</vt:lpstr>
      <vt:lpstr>Recommended Path for TI-Innovator™ Projects</vt:lpstr>
      <vt:lpstr>Learning to do the projects yourself</vt:lpstr>
      <vt:lpstr>TI-Nspire CX Resources:</vt:lpstr>
      <vt:lpstr>Digital Mood Ring Challenges</vt:lpstr>
      <vt:lpstr>Summary of programming concepts in the project</vt:lpstr>
      <vt:lpstr>Summary of TI-Nspire concepts and skills</vt:lpstr>
      <vt:lpstr>Digital Mood Ring (introduction to STEM and coding Projects for all levels)</vt:lpstr>
      <vt:lpstr>Final Challenge  Digital Mood Ring with TI-Nspire and  TI-Innovator™ Hub student STEM project</vt:lpstr>
      <vt:lpstr>Chenille Wire (AKA “Pipe Cleaner”)</vt:lpstr>
      <vt:lpstr>Defining your digital mood ring</vt:lpstr>
      <vt:lpstr>Digital Mood Ring  for TI-Nspire Simple Example Program</vt:lpstr>
      <vt:lpstr>Digital Mood Ring  for TI-Nspire Simple Example Program</vt:lpstr>
      <vt:lpstr>On to the final challenge  Digital Mood Ring with TI-Nspire and  TI-Innovator™ Hub student STEM project</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TI-Innovator™ STEM projects for student camps and clubs</dc:title>
  <dc:creator>David Santucci</dc:creator>
  <cp:lastModifiedBy>Santucci, David</cp:lastModifiedBy>
  <cp:revision>155</cp:revision>
  <dcterms:created xsi:type="dcterms:W3CDTF">2017-12-21T17:04:57Z</dcterms:created>
  <dcterms:modified xsi:type="dcterms:W3CDTF">2019-01-31T14:39:30Z</dcterms:modified>
</cp:coreProperties>
</file>