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6858000" cx="12192000"/>
  <p:notesSz cx="6858000" cy="9144000"/>
  <p:embeddedFontLst>
    <p:embeddedFont>
      <p:font typeface="Helvetica Neue"/>
      <p:regular r:id="rId22"/>
      <p:bold r:id="rId23"/>
      <p:italic r:id="rId24"/>
      <p:boldItalic r:id="rId25"/>
    </p:embeddedFont>
    <p:embeddedFont>
      <p:font typeface="Helvetica Neue Light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HelveticaNeue-regular.fntdata"/><Relationship Id="rId21" Type="http://schemas.openxmlformats.org/officeDocument/2006/relationships/slide" Target="slides/slide17.xml"/><Relationship Id="rId24" Type="http://schemas.openxmlformats.org/officeDocument/2006/relationships/font" Target="fonts/HelveticaNeue-italic.fntdata"/><Relationship Id="rId23" Type="http://schemas.openxmlformats.org/officeDocument/2006/relationships/font" Target="fonts/HelveticaNeue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HelveticaNeueLight-regular.fntdata"/><Relationship Id="rId25" Type="http://schemas.openxmlformats.org/officeDocument/2006/relationships/font" Target="fonts/HelveticaNeue-boldItalic.fntdata"/><Relationship Id="rId28" Type="http://schemas.openxmlformats.org/officeDocument/2006/relationships/font" Target="fonts/HelveticaNeueLight-italic.fntdata"/><Relationship Id="rId27" Type="http://schemas.openxmlformats.org/officeDocument/2006/relationships/font" Target="fonts/HelveticaNeueLight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HelveticaNeueLigh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f0229f769e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f0229f769e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f0229f769e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f0229f769e_0_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f0229f769e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gf0229f769e_0_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ef05fbe0b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ef05fbe0bf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f0229f769e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gf0229f769e_0_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f04fed4bc0_1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f04fed4bc0_14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f04d89d215_1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gf04d89d215_19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f04d89d215_19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gf04d89d215_19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f04fed4bc0_15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f04fed4bc0_15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ed97dfb044_2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ed97dfb044_2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f04d89d215_19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f04d89d215_19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f0229f769e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f0229f769e_0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f0229f769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f0229f769e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drive.google.com/file/d/1V_Yp5juh_wh-4DGl6iBPcf6VtI_j5WYB/view" TargetMode="External"/><Relationship Id="rId4" Type="http://schemas.openxmlformats.org/officeDocument/2006/relationships/image" Target="../media/image14.jpg"/><Relationship Id="rId5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Relationship Id="rId5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drive.google.com/file/d/19BkCA30hURFd791Dg7eYe8x1CtDpyHph/view" TargetMode="External"/><Relationship Id="rId4" Type="http://schemas.openxmlformats.org/officeDocument/2006/relationships/image" Target="../media/image9.jpg"/><Relationship Id="rId5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4" Type="http://schemas.openxmlformats.org/officeDocument/2006/relationships/image" Target="../media/image16.png"/><Relationship Id="rId5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png"/><Relationship Id="rId4" Type="http://schemas.openxmlformats.org/officeDocument/2006/relationships/image" Target="../media/image31.png"/><Relationship Id="rId5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png"/><Relationship Id="rId4" Type="http://schemas.openxmlformats.org/officeDocument/2006/relationships/image" Target="../media/image33.png"/><Relationship Id="rId5" Type="http://schemas.openxmlformats.org/officeDocument/2006/relationships/image" Target="../media/image27.png"/><Relationship Id="rId6" Type="http://schemas.openxmlformats.org/officeDocument/2006/relationships/image" Target="../media/image26.png"/><Relationship Id="rId7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4.png"/><Relationship Id="rId4" Type="http://schemas.openxmlformats.org/officeDocument/2006/relationships/image" Target="../media/image32.png"/><Relationship Id="rId5" Type="http://schemas.openxmlformats.org/officeDocument/2006/relationships/image" Target="../media/image29.png"/><Relationship Id="rId6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jpg"/><Relationship Id="rId4" Type="http://schemas.openxmlformats.org/officeDocument/2006/relationships/image" Target="../media/image11.jpg"/><Relationship Id="rId10" Type="http://schemas.openxmlformats.org/officeDocument/2006/relationships/image" Target="../media/image3.jpg"/><Relationship Id="rId9" Type="http://schemas.openxmlformats.org/officeDocument/2006/relationships/hyperlink" Target="http://drive.google.com/file/d/1fmnJ0SYitlpu_i78VL4v7oK17kr95BHf/view" TargetMode="External"/><Relationship Id="rId5" Type="http://schemas.openxmlformats.org/officeDocument/2006/relationships/image" Target="../media/image18.jpg"/><Relationship Id="rId6" Type="http://schemas.openxmlformats.org/officeDocument/2006/relationships/image" Target="../media/image28.png"/><Relationship Id="rId7" Type="http://schemas.openxmlformats.org/officeDocument/2006/relationships/image" Target="../media/image8.jpg"/><Relationship Id="rId8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5.png"/><Relationship Id="rId5" Type="http://schemas.openxmlformats.org/officeDocument/2006/relationships/image" Target="../media/image22.png"/><Relationship Id="rId6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7.jpg"/><Relationship Id="rId5" Type="http://schemas.openxmlformats.org/officeDocument/2006/relationships/image" Target="../media/image17.jpg"/><Relationship Id="rId6" Type="http://schemas.openxmlformats.org/officeDocument/2006/relationships/image" Target="../media/image23.png"/><Relationship Id="rId7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drive.google.com/file/d/1YThjpvMJK3o8iKuYjIWvJpoowdVajdKW/view" TargetMode="External"/><Relationship Id="rId4" Type="http://schemas.openxmlformats.org/officeDocument/2006/relationships/image" Target="../media/image12.jpg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4096" y="5702508"/>
            <a:ext cx="4789243" cy="109468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10121125" y="5702509"/>
            <a:ext cx="1678329" cy="36933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t3turkey.com</a:t>
            </a:r>
            <a:endParaRPr/>
          </a:p>
        </p:txBody>
      </p:sp>
      <p:pic>
        <p:nvPicPr>
          <p:cNvPr descr="Graphical user interface, application&#10;&#10;Description automatically generated with medium confidence" id="86" name="Google Shape;86;p13"/>
          <p:cNvPicPr preferRelativeResize="0"/>
          <p:nvPr/>
        </p:nvPicPr>
        <p:blipFill rotWithShape="1">
          <a:blip r:embed="rId4">
            <a:alphaModFix/>
          </a:blip>
          <a:srcRect b="0" l="8389" r="5621" t="0"/>
          <a:stretch/>
        </p:blipFill>
        <p:spPr>
          <a:xfrm>
            <a:off x="-1" y="0"/>
            <a:ext cx="12192001" cy="4726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2"/>
          <p:cNvSpPr txBox="1"/>
          <p:nvPr>
            <p:ph idx="12" type="sldNum"/>
          </p:nvPr>
        </p:nvSpPr>
        <p:spPr>
          <a:xfrm>
            <a:off x="2" y="6511637"/>
            <a:ext cx="87516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8075" lIns="76175" spcFirstLastPara="1" rIns="0" wrap="square" tIns="380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2"/>
          <p:cNvSpPr txBox="1"/>
          <p:nvPr/>
        </p:nvSpPr>
        <p:spPr>
          <a:xfrm>
            <a:off x="10121125" y="5702509"/>
            <a:ext cx="1678200" cy="36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t3turkey.com   </a:t>
            </a:r>
            <a:endParaRPr/>
          </a:p>
        </p:txBody>
      </p:sp>
      <p:pic>
        <p:nvPicPr>
          <p:cNvPr id="183" name="Google Shape;183;p22" title="IMG_0009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4225" y="1202592"/>
            <a:ext cx="6192077" cy="3483043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2"/>
          <p:cNvSpPr txBox="1"/>
          <p:nvPr/>
        </p:nvSpPr>
        <p:spPr>
          <a:xfrm>
            <a:off x="206713" y="272217"/>
            <a:ext cx="12283500" cy="6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E0000"/>
              </a:buClr>
              <a:buSzPts val="2800"/>
              <a:buFont typeface="Helvetica Neue"/>
              <a:buNone/>
            </a:pPr>
            <a:r>
              <a:rPr b="1" lang="en-US" sz="2800">
                <a:solidFill>
                  <a:srgbClr val="DE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Section 2: Using a Data Collector to Collect Data</a:t>
            </a:r>
            <a:endParaRPr sz="2800">
              <a:solidFill>
                <a:srgbClr val="DF01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5" name="Google Shape;185;p22"/>
          <p:cNvSpPr txBox="1"/>
          <p:nvPr/>
        </p:nvSpPr>
        <p:spPr>
          <a:xfrm>
            <a:off x="732500" y="1081250"/>
            <a:ext cx="44493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565A"/>
              </a:buClr>
              <a:buSzPts val="1800"/>
              <a:buFont typeface="Helvetica Neue Light"/>
              <a:buChar char="●"/>
            </a:pPr>
            <a:r>
              <a:rPr lang="en-US" sz="1800">
                <a:solidFill>
                  <a:srgbClr val="53565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Functions &amp; Relations</a:t>
            </a:r>
            <a:endParaRPr sz="1800">
              <a:solidFill>
                <a:srgbClr val="53565A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565A"/>
              </a:buClr>
              <a:buSzPts val="1800"/>
              <a:buFont typeface="Helvetica Neue Light"/>
              <a:buChar char="○"/>
            </a:pPr>
            <a:r>
              <a:rPr lang="en-US" sz="1800">
                <a:solidFill>
                  <a:srgbClr val="53565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Absolute Value Functions</a:t>
            </a:r>
            <a:endParaRPr sz="1800">
              <a:solidFill>
                <a:srgbClr val="53565A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3565A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86" name="Google Shape;186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4096" y="5702508"/>
            <a:ext cx="4789243" cy="1094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3"/>
          <p:cNvSpPr txBox="1"/>
          <p:nvPr>
            <p:ph idx="12" type="sldNum"/>
          </p:nvPr>
        </p:nvSpPr>
        <p:spPr>
          <a:xfrm>
            <a:off x="2" y="6511637"/>
            <a:ext cx="87516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8075" lIns="76175" spcFirstLastPara="1" rIns="0" wrap="square" tIns="380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3"/>
          <p:cNvSpPr txBox="1"/>
          <p:nvPr/>
        </p:nvSpPr>
        <p:spPr>
          <a:xfrm>
            <a:off x="10121125" y="5702509"/>
            <a:ext cx="1678200" cy="36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t3turkey.com   </a:t>
            </a:r>
            <a:endParaRPr/>
          </a:p>
        </p:txBody>
      </p:sp>
      <p:pic>
        <p:nvPicPr>
          <p:cNvPr id="193" name="Google Shape;19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724" y="2693775"/>
            <a:ext cx="8907400" cy="203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26249" y="1091567"/>
            <a:ext cx="2773076" cy="3314942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3"/>
          <p:cNvSpPr txBox="1"/>
          <p:nvPr/>
        </p:nvSpPr>
        <p:spPr>
          <a:xfrm>
            <a:off x="206713" y="272217"/>
            <a:ext cx="12283500" cy="6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E0000"/>
              </a:buClr>
              <a:buSzPts val="2800"/>
              <a:buFont typeface="Helvetica Neue"/>
              <a:buNone/>
            </a:pPr>
            <a:r>
              <a:rPr b="1" lang="en-US" sz="2800">
                <a:solidFill>
                  <a:srgbClr val="DE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Section 2: Using a Data Collector to Collect Data</a:t>
            </a:r>
            <a:endParaRPr sz="2800">
              <a:solidFill>
                <a:srgbClr val="DF01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6" name="Google Shape;196;p23"/>
          <p:cNvSpPr txBox="1"/>
          <p:nvPr/>
        </p:nvSpPr>
        <p:spPr>
          <a:xfrm>
            <a:off x="732500" y="1081250"/>
            <a:ext cx="44493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565A"/>
              </a:buClr>
              <a:buSzPts val="1800"/>
              <a:buFont typeface="Helvetica Neue Light"/>
              <a:buChar char="●"/>
            </a:pPr>
            <a:r>
              <a:rPr lang="en-US" sz="1800">
                <a:solidFill>
                  <a:srgbClr val="53565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Functions &amp; Relations</a:t>
            </a:r>
            <a:endParaRPr sz="1800">
              <a:solidFill>
                <a:srgbClr val="53565A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565A"/>
              </a:buClr>
              <a:buSzPts val="1800"/>
              <a:buFont typeface="Helvetica Neue Light"/>
              <a:buChar char="○"/>
            </a:pPr>
            <a:r>
              <a:rPr lang="en-US" sz="1800">
                <a:solidFill>
                  <a:srgbClr val="53565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Quadratic Functions</a:t>
            </a:r>
            <a:endParaRPr sz="1800">
              <a:solidFill>
                <a:srgbClr val="53565A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3565A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97" name="Google Shape;197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4096" y="5702508"/>
            <a:ext cx="4789243" cy="1094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4"/>
          <p:cNvSpPr txBox="1"/>
          <p:nvPr>
            <p:ph idx="12" type="sldNum"/>
          </p:nvPr>
        </p:nvSpPr>
        <p:spPr>
          <a:xfrm>
            <a:off x="2" y="6511637"/>
            <a:ext cx="87516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8075" lIns="76175" spcFirstLastPara="1" rIns="0" wrap="square" tIns="380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4"/>
          <p:cNvSpPr txBox="1"/>
          <p:nvPr/>
        </p:nvSpPr>
        <p:spPr>
          <a:xfrm>
            <a:off x="10121125" y="5702509"/>
            <a:ext cx="1678200" cy="36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t3turkey.com   </a:t>
            </a:r>
            <a:endParaRPr/>
          </a:p>
        </p:txBody>
      </p:sp>
      <p:pic>
        <p:nvPicPr>
          <p:cNvPr id="204" name="Google Shape;204;p24" title="IMG_0011x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2852" y="1068125"/>
            <a:ext cx="7360525" cy="4140313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4"/>
          <p:cNvSpPr txBox="1"/>
          <p:nvPr/>
        </p:nvSpPr>
        <p:spPr>
          <a:xfrm>
            <a:off x="206713" y="272217"/>
            <a:ext cx="12283500" cy="6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E0000"/>
              </a:buClr>
              <a:buSzPts val="2800"/>
              <a:buFont typeface="Helvetica Neue"/>
              <a:buNone/>
            </a:pPr>
            <a:r>
              <a:rPr b="1" lang="en-US" sz="2800">
                <a:solidFill>
                  <a:srgbClr val="DE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Section 2: Using a Data Collector to Collect Data</a:t>
            </a:r>
            <a:endParaRPr sz="2800">
              <a:solidFill>
                <a:srgbClr val="DF01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6" name="Google Shape;206;p24"/>
          <p:cNvSpPr txBox="1"/>
          <p:nvPr/>
        </p:nvSpPr>
        <p:spPr>
          <a:xfrm>
            <a:off x="732500" y="1081250"/>
            <a:ext cx="44493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565A"/>
              </a:buClr>
              <a:buSzPts val="1800"/>
              <a:buFont typeface="Helvetica Neue Light"/>
              <a:buChar char="●"/>
            </a:pPr>
            <a:r>
              <a:rPr lang="en-US" sz="1800">
                <a:solidFill>
                  <a:srgbClr val="53565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Functions &amp; Relations</a:t>
            </a:r>
            <a:endParaRPr sz="1800">
              <a:solidFill>
                <a:srgbClr val="53565A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565A"/>
              </a:buClr>
              <a:buSzPts val="1800"/>
              <a:buFont typeface="Helvetica Neue Light"/>
              <a:buChar char="○"/>
            </a:pPr>
            <a:r>
              <a:rPr lang="en-US" sz="1800">
                <a:solidFill>
                  <a:srgbClr val="53565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Trigonometric Functions</a:t>
            </a:r>
            <a:endParaRPr sz="1800">
              <a:solidFill>
                <a:srgbClr val="53565A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565A"/>
              </a:buClr>
              <a:buSzPts val="1800"/>
              <a:buFont typeface="Helvetica Neue Light"/>
              <a:buChar char="○"/>
            </a:pPr>
            <a:r>
              <a:rPr lang="en-US" sz="1800">
                <a:solidFill>
                  <a:srgbClr val="53565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Equation of Circle </a:t>
            </a:r>
            <a:endParaRPr sz="1800">
              <a:solidFill>
                <a:srgbClr val="53565A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07" name="Google Shape;207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4096" y="5702508"/>
            <a:ext cx="4789243" cy="1094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5"/>
          <p:cNvSpPr txBox="1"/>
          <p:nvPr>
            <p:ph idx="12" type="sldNum"/>
          </p:nvPr>
        </p:nvSpPr>
        <p:spPr>
          <a:xfrm>
            <a:off x="2" y="6511637"/>
            <a:ext cx="87516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8075" lIns="76175" spcFirstLastPara="1" rIns="0" wrap="square" tIns="380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5"/>
          <p:cNvSpPr txBox="1"/>
          <p:nvPr/>
        </p:nvSpPr>
        <p:spPr>
          <a:xfrm>
            <a:off x="10121125" y="5702509"/>
            <a:ext cx="1678200" cy="36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t3turkey.com   </a:t>
            </a:r>
            <a:endParaRPr/>
          </a:p>
        </p:txBody>
      </p:sp>
      <p:sp>
        <p:nvSpPr>
          <p:cNvPr id="214" name="Google Shape;214;p25"/>
          <p:cNvSpPr txBox="1"/>
          <p:nvPr/>
        </p:nvSpPr>
        <p:spPr>
          <a:xfrm>
            <a:off x="206713" y="272217"/>
            <a:ext cx="12283500" cy="6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E0000"/>
              </a:buClr>
              <a:buSzPts val="2800"/>
              <a:buFont typeface="Helvetica Neue"/>
              <a:buNone/>
            </a:pPr>
            <a:r>
              <a:rPr b="1" lang="en-US" sz="2800">
                <a:solidFill>
                  <a:srgbClr val="DE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Section 3: Programming a Sensor to Collect Data </a:t>
            </a:r>
            <a:endParaRPr sz="2800">
              <a:solidFill>
                <a:srgbClr val="DF01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product-ti-innovator-input-output" id="215" name="Google Shape;21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0950" y="2292907"/>
            <a:ext cx="4789250" cy="2802598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5"/>
          <p:cNvSpPr txBox="1"/>
          <p:nvPr/>
        </p:nvSpPr>
        <p:spPr>
          <a:xfrm>
            <a:off x="1030950" y="1479175"/>
            <a:ext cx="8606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Helvetica Neue Light"/>
                <a:ea typeface="Helvetica Neue Light"/>
                <a:cs typeface="Helvetica Neue Light"/>
                <a:sym typeface="Helvetica Neue Light"/>
              </a:rPr>
              <a:t>TI Innovator Hub</a:t>
            </a:r>
            <a:endParaRPr sz="22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descr="TI-Innovator Hub" id="217" name="Google Shape;21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9650" y="1333911"/>
            <a:ext cx="4148525" cy="5524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4096" y="5702508"/>
            <a:ext cx="4789243" cy="1094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6"/>
          <p:cNvSpPr txBox="1"/>
          <p:nvPr>
            <p:ph idx="12" type="sldNum"/>
          </p:nvPr>
        </p:nvSpPr>
        <p:spPr>
          <a:xfrm>
            <a:off x="2" y="6511637"/>
            <a:ext cx="87516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8075" lIns="76175" spcFirstLastPara="1" rIns="0" wrap="square" tIns="380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6"/>
          <p:cNvSpPr txBox="1"/>
          <p:nvPr/>
        </p:nvSpPr>
        <p:spPr>
          <a:xfrm>
            <a:off x="10121125" y="5702509"/>
            <a:ext cx="1678200" cy="36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t3turkey.com   </a:t>
            </a:r>
            <a:endParaRPr/>
          </a:p>
        </p:txBody>
      </p:sp>
      <p:sp>
        <p:nvSpPr>
          <p:cNvPr id="225" name="Google Shape;225;p26"/>
          <p:cNvSpPr txBox="1"/>
          <p:nvPr/>
        </p:nvSpPr>
        <p:spPr>
          <a:xfrm>
            <a:off x="206713" y="272217"/>
            <a:ext cx="12283500" cy="6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E0000"/>
              </a:buClr>
              <a:buSzPts val="2800"/>
              <a:buFont typeface="Helvetica Neue"/>
              <a:buNone/>
            </a:pPr>
            <a:r>
              <a:rPr b="1" lang="en-US" sz="2800">
                <a:solidFill>
                  <a:srgbClr val="DE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Section 3: Programming a Sensor to Collect Data </a:t>
            </a:r>
            <a:endParaRPr sz="2800">
              <a:solidFill>
                <a:srgbClr val="DF01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26" name="Google Shape;22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1550" y="1947001"/>
            <a:ext cx="4511150" cy="3517326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6"/>
          <p:cNvSpPr/>
          <p:nvPr/>
        </p:nvSpPr>
        <p:spPr>
          <a:xfrm>
            <a:off x="8104975" y="1494100"/>
            <a:ext cx="22443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53565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Thermistor</a:t>
            </a:r>
            <a:endParaRPr sz="2200">
              <a:solidFill>
                <a:srgbClr val="53565A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53565A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457200" marR="0" rtl="0" algn="l">
              <a:spcBef>
                <a:spcPts val="667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53565A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28" name="Google Shape;22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6650" y="2174223"/>
            <a:ext cx="3761490" cy="2964013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6"/>
          <p:cNvSpPr/>
          <p:nvPr/>
        </p:nvSpPr>
        <p:spPr>
          <a:xfrm>
            <a:off x="1173775" y="1543250"/>
            <a:ext cx="3226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53565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Ultrasonic Ranger</a:t>
            </a:r>
            <a:endParaRPr sz="2200">
              <a:solidFill>
                <a:srgbClr val="53565A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53565A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457200" marR="0" rtl="0" algn="l">
              <a:spcBef>
                <a:spcPts val="667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53565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endParaRPr sz="2200">
              <a:solidFill>
                <a:srgbClr val="53565A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30" name="Google Shape;230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4096" y="5702508"/>
            <a:ext cx="4789243" cy="1094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7"/>
          <p:cNvSpPr txBox="1"/>
          <p:nvPr>
            <p:ph idx="12" type="sldNum"/>
          </p:nvPr>
        </p:nvSpPr>
        <p:spPr>
          <a:xfrm>
            <a:off x="2" y="6511637"/>
            <a:ext cx="8751455" cy="346364"/>
          </a:xfrm>
          <a:prstGeom prst="rect">
            <a:avLst/>
          </a:prstGeom>
          <a:noFill/>
          <a:ln>
            <a:noFill/>
          </a:ln>
        </p:spPr>
        <p:txBody>
          <a:bodyPr anchorCtr="0" anchor="t" bIns="38075" lIns="76175" spcFirstLastPara="1" rIns="0" wrap="square" tIns="380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7"/>
          <p:cNvSpPr txBox="1"/>
          <p:nvPr/>
        </p:nvSpPr>
        <p:spPr>
          <a:xfrm>
            <a:off x="10121125" y="5702509"/>
            <a:ext cx="1678329" cy="36933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t3turkey.com   </a:t>
            </a:r>
            <a:endParaRPr/>
          </a:p>
        </p:txBody>
      </p:sp>
      <p:pic>
        <p:nvPicPr>
          <p:cNvPr id="237" name="Google Shape;23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8500" y="689275"/>
            <a:ext cx="4119174" cy="3006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02613" y="3360425"/>
            <a:ext cx="4080950" cy="1809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46425" y="138855"/>
            <a:ext cx="4037149" cy="1265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8200" y="138850"/>
            <a:ext cx="4329475" cy="510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04096" y="5702508"/>
            <a:ext cx="4789243" cy="1094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8"/>
          <p:cNvSpPr txBox="1"/>
          <p:nvPr>
            <p:ph idx="12" type="sldNum"/>
          </p:nvPr>
        </p:nvSpPr>
        <p:spPr>
          <a:xfrm>
            <a:off x="2" y="6511637"/>
            <a:ext cx="87516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8075" lIns="76175" spcFirstLastPara="1" rIns="0" wrap="square" tIns="380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28"/>
          <p:cNvSpPr txBox="1"/>
          <p:nvPr/>
        </p:nvSpPr>
        <p:spPr>
          <a:xfrm>
            <a:off x="10121125" y="5702509"/>
            <a:ext cx="1678200" cy="36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t3turkey.com   </a:t>
            </a:r>
            <a:endParaRPr/>
          </a:p>
        </p:txBody>
      </p:sp>
      <p:sp>
        <p:nvSpPr>
          <p:cNvPr id="248" name="Google Shape;248;p28"/>
          <p:cNvSpPr txBox="1"/>
          <p:nvPr/>
        </p:nvSpPr>
        <p:spPr>
          <a:xfrm>
            <a:off x="206713" y="272217"/>
            <a:ext cx="12283500" cy="6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E0000"/>
              </a:buClr>
              <a:buSzPts val="2800"/>
              <a:buFont typeface="Helvetica Neue"/>
              <a:buNone/>
            </a:pPr>
            <a:r>
              <a:rPr b="1" lang="en-US" sz="2800">
                <a:solidFill>
                  <a:srgbClr val="DE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Section 3: Programming a Sensor to Collect Data </a:t>
            </a:r>
            <a:endParaRPr sz="2800">
              <a:solidFill>
                <a:srgbClr val="DF01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49" name="Google Shape;24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546" y="1020672"/>
            <a:ext cx="3781451" cy="278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8452" y="1914404"/>
            <a:ext cx="4037350" cy="302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64896" y="2837847"/>
            <a:ext cx="4037351" cy="2992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4096" y="5702508"/>
            <a:ext cx="4789243" cy="1094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9"/>
          <p:cNvSpPr txBox="1"/>
          <p:nvPr>
            <p:ph idx="12" type="sldNum"/>
          </p:nvPr>
        </p:nvSpPr>
        <p:spPr>
          <a:xfrm>
            <a:off x="2" y="6511637"/>
            <a:ext cx="87516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8075" lIns="76175" spcFirstLastPara="1" rIns="0" wrap="square" tIns="380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29"/>
          <p:cNvSpPr txBox="1"/>
          <p:nvPr/>
        </p:nvSpPr>
        <p:spPr>
          <a:xfrm>
            <a:off x="10121125" y="5702509"/>
            <a:ext cx="1678200" cy="36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t3turkey.com   </a:t>
            </a:r>
            <a:endParaRPr/>
          </a:p>
        </p:txBody>
      </p:sp>
      <p:sp>
        <p:nvSpPr>
          <p:cNvPr id="259" name="Google Shape;259;p29"/>
          <p:cNvSpPr txBox="1"/>
          <p:nvPr/>
        </p:nvSpPr>
        <p:spPr>
          <a:xfrm>
            <a:off x="732497" y="272225"/>
            <a:ext cx="9569700" cy="6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E0000"/>
              </a:buClr>
              <a:buSzPts val="2800"/>
              <a:buFont typeface="Helvetica Neue"/>
              <a:buNone/>
            </a:pPr>
            <a:r>
              <a:rPr b="1" lang="en-US" sz="2800">
                <a:solidFill>
                  <a:srgbClr val="DE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Q&amp;A</a:t>
            </a:r>
            <a:r>
              <a:rPr b="1" lang="en-US" sz="2800">
                <a:solidFill>
                  <a:srgbClr val="DE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800">
              <a:solidFill>
                <a:srgbClr val="DF01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0" name="Google Shape;26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4096" y="5702508"/>
            <a:ext cx="4789243" cy="1094684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9"/>
          <p:cNvSpPr txBox="1"/>
          <p:nvPr/>
        </p:nvSpPr>
        <p:spPr>
          <a:xfrm>
            <a:off x="732500" y="1081250"/>
            <a:ext cx="4449300" cy="42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3565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Thank you for listening.</a:t>
            </a:r>
            <a:endParaRPr sz="1800">
              <a:solidFill>
                <a:srgbClr val="53565A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3565A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3565A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3565A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3565A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3565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Tonguç Özdaş</a:t>
            </a:r>
            <a:endParaRPr sz="1800">
              <a:solidFill>
                <a:srgbClr val="53565A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53565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tozdas@gmail.com</a:t>
            </a:r>
            <a:endParaRPr i="1" sz="1800">
              <a:solidFill>
                <a:srgbClr val="53565A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53565A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3565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Uğur Mert</a:t>
            </a:r>
            <a:endParaRPr sz="1800">
              <a:solidFill>
                <a:srgbClr val="53565A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53565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ugurmert72@gmail.com</a:t>
            </a:r>
            <a:endParaRPr i="1" sz="1800">
              <a:solidFill>
                <a:srgbClr val="53565A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3565A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3565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Yunus Emre Doğan</a:t>
            </a:r>
            <a:endParaRPr sz="1800">
              <a:solidFill>
                <a:srgbClr val="53565A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53565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yedogan3@gmail.com</a:t>
            </a:r>
            <a:endParaRPr i="1" sz="1800">
              <a:solidFill>
                <a:srgbClr val="53565A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idx="12" type="sldNum"/>
          </p:nvPr>
        </p:nvSpPr>
        <p:spPr>
          <a:xfrm>
            <a:off x="2" y="6511637"/>
            <a:ext cx="8751455" cy="346364"/>
          </a:xfrm>
          <a:prstGeom prst="rect">
            <a:avLst/>
          </a:prstGeom>
          <a:noFill/>
          <a:ln>
            <a:noFill/>
          </a:ln>
        </p:spPr>
        <p:txBody>
          <a:bodyPr anchorCtr="0" anchor="t" bIns="38075" lIns="76175" spcFirstLastPara="1" rIns="0" wrap="square" tIns="380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4"/>
          <p:cNvSpPr txBox="1"/>
          <p:nvPr/>
        </p:nvSpPr>
        <p:spPr>
          <a:xfrm>
            <a:off x="206713" y="272217"/>
            <a:ext cx="12283500" cy="6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E0000"/>
              </a:buClr>
              <a:buSzPts val="2800"/>
              <a:buFont typeface="Helvetica Neue"/>
              <a:buNone/>
            </a:pPr>
            <a:r>
              <a:rPr b="1" lang="en-US" sz="2800">
                <a:solidFill>
                  <a:srgbClr val="DE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CBR to TI Innovator Hub, Metamorphosis of a Math Teacher</a:t>
            </a:r>
            <a:endParaRPr sz="2800">
              <a:solidFill>
                <a:srgbClr val="DF01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3" name="Google Shape;93;p14"/>
          <p:cNvSpPr/>
          <p:nvPr/>
        </p:nvSpPr>
        <p:spPr>
          <a:xfrm>
            <a:off x="206713" y="740734"/>
            <a:ext cx="6096000" cy="7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Sharing Inspiration 2021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667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September 16, 2021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A picture containing text, clipart&#10;&#10;Description automatically generated" id="94" name="Google Shape;94;p14"/>
          <p:cNvPicPr preferRelativeResize="0"/>
          <p:nvPr/>
        </p:nvPicPr>
        <p:blipFill rotWithShape="1">
          <a:blip r:embed="rId3">
            <a:alphaModFix/>
          </a:blip>
          <a:srcRect b="6018" l="0" r="0" t="9716"/>
          <a:stretch/>
        </p:blipFill>
        <p:spPr>
          <a:xfrm>
            <a:off x="0" y="1509351"/>
            <a:ext cx="12192000" cy="342451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10121125" y="5702509"/>
            <a:ext cx="1678329" cy="36933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t3turkey.com   </a:t>
            </a:r>
            <a:endParaRPr/>
          </a:p>
        </p:txBody>
      </p:sp>
      <p:sp>
        <p:nvSpPr>
          <p:cNvPr id="96" name="Google Shape;96;p14"/>
          <p:cNvSpPr txBox="1"/>
          <p:nvPr/>
        </p:nvSpPr>
        <p:spPr>
          <a:xfrm>
            <a:off x="2181600" y="5070250"/>
            <a:ext cx="7828800" cy="4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38075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Tonguç Özdaş				Uğur Mert		         Yunus Emre Doğan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4096" y="5702508"/>
            <a:ext cx="4789243" cy="1094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idx="12" type="sldNum"/>
          </p:nvPr>
        </p:nvSpPr>
        <p:spPr>
          <a:xfrm>
            <a:off x="2" y="6511637"/>
            <a:ext cx="8751455" cy="346364"/>
          </a:xfrm>
          <a:prstGeom prst="rect">
            <a:avLst/>
          </a:prstGeom>
          <a:noFill/>
          <a:ln>
            <a:noFill/>
          </a:ln>
        </p:spPr>
        <p:txBody>
          <a:bodyPr anchorCtr="0" anchor="t" bIns="38075" lIns="76175" spcFirstLastPara="1" rIns="0" wrap="square" tIns="380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10121125" y="5702509"/>
            <a:ext cx="1678329" cy="36933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t3turkey.com   </a:t>
            </a:r>
            <a:endParaRPr/>
          </a:p>
        </p:txBody>
      </p:sp>
      <p:sp>
        <p:nvSpPr>
          <p:cNvPr id="104" name="Google Shape;104;p15"/>
          <p:cNvSpPr txBox="1"/>
          <p:nvPr/>
        </p:nvSpPr>
        <p:spPr>
          <a:xfrm>
            <a:off x="690150" y="272225"/>
            <a:ext cx="7689300" cy="6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E0000"/>
              </a:buClr>
              <a:buSzPts val="2800"/>
              <a:buFont typeface="Helvetica Neue"/>
              <a:buNone/>
            </a:pPr>
            <a:r>
              <a:rPr b="1" lang="en-US" sz="2800">
                <a:solidFill>
                  <a:srgbClr val="DE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Outline</a:t>
            </a:r>
            <a:endParaRPr sz="2800">
              <a:solidFill>
                <a:srgbClr val="DF01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5" name="Google Shape;105;p15"/>
          <p:cNvSpPr/>
          <p:nvPr/>
        </p:nvSpPr>
        <p:spPr>
          <a:xfrm>
            <a:off x="216775" y="1337350"/>
            <a:ext cx="6175500" cy="16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65A"/>
              </a:buClr>
              <a:buSzPts val="1800"/>
              <a:buFont typeface="Helvetica Neue Light"/>
              <a:buChar char="●"/>
            </a:pPr>
            <a:r>
              <a:rPr lang="en-US" sz="1800">
                <a:solidFill>
                  <a:srgbClr val="53565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 brief discussion on Computational Thinking</a:t>
            </a:r>
            <a:endParaRPr sz="1800">
              <a:solidFill>
                <a:srgbClr val="53565A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65A"/>
              </a:buClr>
              <a:buSzPts val="1800"/>
              <a:buFont typeface="Helvetica Neue Light"/>
              <a:buChar char="●"/>
            </a:pPr>
            <a:r>
              <a:rPr lang="en-US" sz="1800">
                <a:solidFill>
                  <a:srgbClr val="53565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Using ready-to-use data &amp; Hands-on data</a:t>
            </a:r>
            <a:endParaRPr sz="1800">
              <a:solidFill>
                <a:srgbClr val="53565A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65A"/>
              </a:buClr>
              <a:buSzPts val="1800"/>
              <a:buFont typeface="Helvetica Neue Light"/>
              <a:buChar char="●"/>
            </a:pPr>
            <a:r>
              <a:rPr lang="en-US" sz="1800">
                <a:solidFill>
                  <a:srgbClr val="53565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Using a data collector</a:t>
            </a:r>
            <a:endParaRPr sz="1800">
              <a:solidFill>
                <a:srgbClr val="53565A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65A"/>
              </a:buClr>
              <a:buSzPts val="1800"/>
              <a:buFont typeface="Helvetica Neue Light"/>
              <a:buChar char="●"/>
            </a:pPr>
            <a:r>
              <a:rPr lang="en-US" sz="1800">
                <a:solidFill>
                  <a:srgbClr val="53565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Programming a sensor to collect data</a:t>
            </a:r>
            <a:endParaRPr sz="1800">
              <a:solidFill>
                <a:srgbClr val="53565A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3565A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spcBef>
                <a:spcPts val="667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3565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6" name="Google Shape;10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4096" y="5702508"/>
            <a:ext cx="4789243" cy="1094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4">
            <a:alphaModFix/>
          </a:blip>
          <a:srcRect b="0" l="6009" r="7026" t="11816"/>
          <a:stretch/>
        </p:blipFill>
        <p:spPr>
          <a:xfrm>
            <a:off x="5351425" y="1256425"/>
            <a:ext cx="6736674" cy="327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/>
        </p:nvSpPr>
        <p:spPr>
          <a:xfrm>
            <a:off x="12010500" y="1281000"/>
            <a:ext cx="257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*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5"/>
          <p:cNvSpPr txBox="1"/>
          <p:nvPr/>
        </p:nvSpPr>
        <p:spPr>
          <a:xfrm>
            <a:off x="6802400" y="6530913"/>
            <a:ext cx="5285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Helvetica Neue Light"/>
                <a:ea typeface="Helvetica Neue Light"/>
                <a:cs typeface="Helvetica Neue Light"/>
                <a:sym typeface="Helvetica Neue Light"/>
              </a:rPr>
              <a:t>*https://www.analyticssteps.com/blogs/5-statistical-data-analysis-techniques-statistical-modelling-machine-learning</a:t>
            </a:r>
            <a:endParaRPr sz="8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/>
          <p:nvPr>
            <p:ph idx="12" type="sldNum"/>
          </p:nvPr>
        </p:nvSpPr>
        <p:spPr>
          <a:xfrm>
            <a:off x="2" y="6511637"/>
            <a:ext cx="87516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8075" lIns="76175" spcFirstLastPara="1" rIns="0" wrap="square" tIns="380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10121125" y="5702509"/>
            <a:ext cx="1678200" cy="36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t3turkey.com   </a:t>
            </a:r>
            <a:endParaRPr/>
          </a:p>
        </p:txBody>
      </p:sp>
      <p:sp>
        <p:nvSpPr>
          <p:cNvPr id="116" name="Google Shape;116;p16"/>
          <p:cNvSpPr txBox="1"/>
          <p:nvPr/>
        </p:nvSpPr>
        <p:spPr>
          <a:xfrm>
            <a:off x="206713" y="272217"/>
            <a:ext cx="12283500" cy="6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E0000"/>
              </a:buClr>
              <a:buSzPts val="2800"/>
              <a:buFont typeface="Helvetica Neue"/>
              <a:buNone/>
            </a:pPr>
            <a:r>
              <a:rPr b="1" lang="en-US" sz="2800">
                <a:solidFill>
                  <a:srgbClr val="DE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Section 1: Data Analysis on Ready-to-use Datasets</a:t>
            </a:r>
            <a:endParaRPr sz="2800">
              <a:solidFill>
                <a:srgbClr val="DF01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7" name="Google Shape;117;p16"/>
          <p:cNvSpPr/>
          <p:nvPr/>
        </p:nvSpPr>
        <p:spPr>
          <a:xfrm>
            <a:off x="206725" y="1360450"/>
            <a:ext cx="6175500" cy="25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565A"/>
              </a:buClr>
              <a:buSzPts val="1800"/>
              <a:buFont typeface="Helvetica Neue Light"/>
              <a:buChar char="●"/>
            </a:pPr>
            <a:r>
              <a:rPr lang="en-US" sz="1800">
                <a:solidFill>
                  <a:srgbClr val="53565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 brief discussion on Computational Thinking </a:t>
            </a:r>
            <a:endParaRPr sz="1800">
              <a:solidFill>
                <a:srgbClr val="53565A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565A"/>
              </a:buClr>
              <a:buSzPts val="1800"/>
              <a:buFont typeface="Helvetica Neue Light"/>
              <a:buChar char="○"/>
            </a:pPr>
            <a:r>
              <a:rPr lang="en-US" sz="1800">
                <a:solidFill>
                  <a:srgbClr val="53565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Mathematical Modelling</a:t>
            </a:r>
            <a:endParaRPr sz="1800">
              <a:solidFill>
                <a:srgbClr val="53565A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565A"/>
              </a:buClr>
              <a:buSzPts val="1800"/>
              <a:buFont typeface="Helvetica Neue Light"/>
              <a:buChar char="○"/>
            </a:pPr>
            <a:r>
              <a:rPr lang="en-US" sz="1800">
                <a:solidFill>
                  <a:srgbClr val="53565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Data Literacy</a:t>
            </a:r>
            <a:endParaRPr sz="1800">
              <a:solidFill>
                <a:srgbClr val="53565A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3565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565A"/>
              </a:buClr>
              <a:buSzPts val="1800"/>
              <a:buFont typeface="Helvetica Neue Light"/>
              <a:buChar char="●"/>
            </a:pPr>
            <a:r>
              <a:rPr lang="en-US" sz="1800">
                <a:solidFill>
                  <a:srgbClr val="53565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Ready-to-use data sets (Textbook data)</a:t>
            </a:r>
            <a:endParaRPr sz="1800">
              <a:solidFill>
                <a:srgbClr val="53565A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565A"/>
              </a:buClr>
              <a:buSzPts val="1800"/>
              <a:buFont typeface="Helvetica Neue Light"/>
              <a:buChar char="○"/>
            </a:pPr>
            <a:r>
              <a:rPr lang="en-US" sz="1800">
                <a:solidFill>
                  <a:srgbClr val="53565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Error free</a:t>
            </a:r>
            <a:endParaRPr sz="1800">
              <a:solidFill>
                <a:srgbClr val="53565A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565A"/>
              </a:buClr>
              <a:buSzPts val="1800"/>
              <a:buFont typeface="Helvetica Neue Light"/>
              <a:buChar char="○"/>
            </a:pPr>
            <a:r>
              <a:rPr lang="en-US" sz="1800">
                <a:solidFill>
                  <a:srgbClr val="53565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No room for authenticity</a:t>
            </a:r>
            <a:endParaRPr sz="1800">
              <a:solidFill>
                <a:srgbClr val="53565A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67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3565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8" name="Google Shape;11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2200" y="915725"/>
            <a:ext cx="4789251" cy="478925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 txBox="1"/>
          <p:nvPr/>
        </p:nvSpPr>
        <p:spPr>
          <a:xfrm>
            <a:off x="206713" y="272217"/>
            <a:ext cx="12283500" cy="6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E0000"/>
              </a:buClr>
              <a:buSzPts val="2800"/>
              <a:buFont typeface="Helvetica Neue"/>
              <a:buNone/>
            </a:pPr>
            <a:r>
              <a:rPr b="1" lang="en-US" sz="2800">
                <a:solidFill>
                  <a:srgbClr val="DE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Section 1: Data Analysis on Ready-to-use Datasets &amp; Hands on Data</a:t>
            </a:r>
            <a:endParaRPr sz="2800">
              <a:solidFill>
                <a:srgbClr val="DF01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0" name="Google Shape;12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4096" y="5702508"/>
            <a:ext cx="4789243" cy="1094684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6"/>
          <p:cNvSpPr txBox="1"/>
          <p:nvPr/>
        </p:nvSpPr>
        <p:spPr>
          <a:xfrm>
            <a:off x="10898175" y="1091325"/>
            <a:ext cx="26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*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6"/>
          <p:cNvSpPr txBox="1"/>
          <p:nvPr/>
        </p:nvSpPr>
        <p:spPr>
          <a:xfrm>
            <a:off x="7257925" y="6530975"/>
            <a:ext cx="4541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Helvetica Neue Light"/>
                <a:ea typeface="Helvetica Neue Light"/>
                <a:cs typeface="Helvetica Neue Light"/>
                <a:sym typeface="Helvetica Neue Light"/>
              </a:rPr>
              <a:t>*https://medium.com/pythonforkids/lesson-1-computational-thinking-f02fa49ac82b</a:t>
            </a:r>
            <a:endParaRPr sz="8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7"/>
          <p:cNvPicPr preferRelativeResize="0"/>
          <p:nvPr/>
        </p:nvPicPr>
        <p:blipFill rotWithShape="1">
          <a:blip r:embed="rId3">
            <a:alphaModFix/>
          </a:blip>
          <a:srcRect b="14348" l="8508" r="14002" t="9813"/>
          <a:stretch/>
        </p:blipFill>
        <p:spPr>
          <a:xfrm>
            <a:off x="1209700" y="915725"/>
            <a:ext cx="3036452" cy="1671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7"/>
          <p:cNvPicPr preferRelativeResize="0"/>
          <p:nvPr/>
        </p:nvPicPr>
        <p:blipFill rotWithShape="1">
          <a:blip r:embed="rId4">
            <a:alphaModFix/>
          </a:blip>
          <a:srcRect b="17435" l="14697" r="16040" t="6726"/>
          <a:stretch/>
        </p:blipFill>
        <p:spPr>
          <a:xfrm>
            <a:off x="2295237" y="2291975"/>
            <a:ext cx="2714015" cy="1671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2062" y="3822450"/>
            <a:ext cx="2971725" cy="167160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7"/>
          <p:cNvSpPr txBox="1"/>
          <p:nvPr/>
        </p:nvSpPr>
        <p:spPr>
          <a:xfrm>
            <a:off x="206713" y="272217"/>
            <a:ext cx="12283500" cy="6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E0000"/>
              </a:buClr>
              <a:buSzPts val="2800"/>
              <a:buFont typeface="Helvetica Neue"/>
              <a:buNone/>
            </a:pPr>
            <a:r>
              <a:rPr b="1" lang="en-US" sz="2800">
                <a:solidFill>
                  <a:srgbClr val="DE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Section 1: Data Analysis on Ready-to-use Datasets &amp; Hands on Data</a:t>
            </a:r>
            <a:endParaRPr sz="2800">
              <a:solidFill>
                <a:srgbClr val="DF01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1" name="Google Shape;131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17400" y="1087049"/>
            <a:ext cx="3903832" cy="424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9675" y="1169688"/>
            <a:ext cx="733700" cy="408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04096" y="5702508"/>
            <a:ext cx="4789243" cy="1094684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7"/>
          <p:cNvSpPr txBox="1"/>
          <p:nvPr/>
        </p:nvSpPr>
        <p:spPr>
          <a:xfrm>
            <a:off x="10121125" y="5702509"/>
            <a:ext cx="1678200" cy="36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t3turkey.com   </a:t>
            </a:r>
            <a:endParaRPr/>
          </a:p>
        </p:txBody>
      </p:sp>
      <p:pic>
        <p:nvPicPr>
          <p:cNvPr id="135" name="Google Shape;135;p17" title="Bungee Video.MOV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325650" y="1087050"/>
            <a:ext cx="2582501" cy="4246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/>
          <p:nvPr/>
        </p:nvSpPr>
        <p:spPr>
          <a:xfrm>
            <a:off x="206713" y="272217"/>
            <a:ext cx="12283500" cy="6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E0000"/>
              </a:buClr>
              <a:buSzPts val="2800"/>
              <a:buFont typeface="Helvetica Neue"/>
              <a:buNone/>
            </a:pPr>
            <a:r>
              <a:rPr b="1" lang="en-US" sz="2800">
                <a:solidFill>
                  <a:srgbClr val="DE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Section 1: Data Analysis on Ready-to-use Datasets &amp; Hands on Data</a:t>
            </a:r>
            <a:endParaRPr sz="2800">
              <a:solidFill>
                <a:srgbClr val="DF01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1" name="Google Shape;14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75" y="1169688"/>
            <a:ext cx="733700" cy="408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4096" y="5702508"/>
            <a:ext cx="4789243" cy="1094684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8"/>
          <p:cNvSpPr txBox="1"/>
          <p:nvPr/>
        </p:nvSpPr>
        <p:spPr>
          <a:xfrm>
            <a:off x="10121125" y="5702509"/>
            <a:ext cx="1678200" cy="36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t3turkey.com   </a:t>
            </a:r>
            <a:endParaRPr/>
          </a:p>
        </p:txBody>
      </p:sp>
      <p:pic>
        <p:nvPicPr>
          <p:cNvPr id="144" name="Google Shape;14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97573" y="1390515"/>
            <a:ext cx="4775375" cy="3639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85073" y="1331567"/>
            <a:ext cx="6014254" cy="3508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/>
          <p:nvPr/>
        </p:nvSpPr>
        <p:spPr>
          <a:xfrm>
            <a:off x="206713" y="272217"/>
            <a:ext cx="12283500" cy="6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E0000"/>
              </a:buClr>
              <a:buSzPts val="2800"/>
              <a:buFont typeface="Helvetica Neue"/>
              <a:buNone/>
            </a:pPr>
            <a:r>
              <a:rPr b="1" lang="en-US" sz="2800">
                <a:solidFill>
                  <a:srgbClr val="DE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Section 1: Data Analysis on Ready-to-use Datasets &amp; Hands on Data</a:t>
            </a:r>
            <a:endParaRPr sz="2800">
              <a:solidFill>
                <a:srgbClr val="DF01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1" name="Google Shape;15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4096" y="5702508"/>
            <a:ext cx="4789243" cy="109468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9"/>
          <p:cNvSpPr txBox="1"/>
          <p:nvPr/>
        </p:nvSpPr>
        <p:spPr>
          <a:xfrm>
            <a:off x="10121125" y="5702509"/>
            <a:ext cx="1678200" cy="36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t3turkey.com   </a:t>
            </a:r>
            <a:endParaRPr/>
          </a:p>
        </p:txBody>
      </p:sp>
      <p:pic>
        <p:nvPicPr>
          <p:cNvPr id="153" name="Google Shape;15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725" y="719450"/>
            <a:ext cx="2901674" cy="258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9"/>
          <p:cNvPicPr preferRelativeResize="0"/>
          <p:nvPr/>
        </p:nvPicPr>
        <p:blipFill rotWithShape="1">
          <a:blip r:embed="rId5">
            <a:alphaModFix/>
          </a:blip>
          <a:srcRect b="21098" l="0" r="0" t="0"/>
          <a:stretch/>
        </p:blipFill>
        <p:spPr>
          <a:xfrm>
            <a:off x="1683075" y="3182825"/>
            <a:ext cx="2231300" cy="2888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15798" y="1775051"/>
            <a:ext cx="4268449" cy="330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584250" y="2138742"/>
            <a:ext cx="3440726" cy="258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 txBox="1"/>
          <p:nvPr>
            <p:ph idx="12" type="sldNum"/>
          </p:nvPr>
        </p:nvSpPr>
        <p:spPr>
          <a:xfrm>
            <a:off x="2" y="6511637"/>
            <a:ext cx="87516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8075" lIns="76175" spcFirstLastPara="1" rIns="0" wrap="square" tIns="380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0"/>
          <p:cNvSpPr txBox="1"/>
          <p:nvPr/>
        </p:nvSpPr>
        <p:spPr>
          <a:xfrm>
            <a:off x="10121125" y="5702509"/>
            <a:ext cx="1678200" cy="36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t3turkey.com   </a:t>
            </a:r>
            <a:endParaRPr/>
          </a:p>
        </p:txBody>
      </p:sp>
      <p:sp>
        <p:nvSpPr>
          <p:cNvPr id="163" name="Google Shape;163;p20"/>
          <p:cNvSpPr txBox="1"/>
          <p:nvPr/>
        </p:nvSpPr>
        <p:spPr>
          <a:xfrm>
            <a:off x="732500" y="1081250"/>
            <a:ext cx="4449300" cy="20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565A"/>
              </a:buClr>
              <a:buSzPts val="1800"/>
              <a:buFont typeface="Helvetica Neue Light"/>
              <a:buChar char="●"/>
            </a:pPr>
            <a:r>
              <a:rPr lang="en-US" sz="1800">
                <a:solidFill>
                  <a:srgbClr val="53565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Functions &amp; Relations</a:t>
            </a:r>
            <a:endParaRPr sz="1800">
              <a:solidFill>
                <a:srgbClr val="53565A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565A"/>
              </a:buClr>
              <a:buSzPts val="1800"/>
              <a:buFont typeface="Helvetica Neue Light"/>
              <a:buChar char="○"/>
            </a:pPr>
            <a:r>
              <a:rPr lang="en-US" sz="1800">
                <a:solidFill>
                  <a:srgbClr val="53565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Linear Functions</a:t>
            </a:r>
            <a:endParaRPr sz="1800">
              <a:solidFill>
                <a:srgbClr val="53565A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565A"/>
              </a:buClr>
              <a:buSzPts val="1800"/>
              <a:buFont typeface="Helvetica Neue Light"/>
              <a:buChar char="○"/>
            </a:pPr>
            <a:r>
              <a:rPr lang="en-US" sz="1800">
                <a:solidFill>
                  <a:srgbClr val="53565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Absolute Value Functions</a:t>
            </a:r>
            <a:endParaRPr sz="1800">
              <a:solidFill>
                <a:srgbClr val="53565A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565A"/>
              </a:buClr>
              <a:buSzPts val="1800"/>
              <a:buFont typeface="Helvetica Neue Light"/>
              <a:buChar char="○"/>
            </a:pPr>
            <a:r>
              <a:rPr lang="en-US" sz="1800">
                <a:solidFill>
                  <a:srgbClr val="53565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Quadratic Functions</a:t>
            </a:r>
            <a:endParaRPr sz="1800">
              <a:solidFill>
                <a:srgbClr val="53565A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565A"/>
              </a:buClr>
              <a:buSzPts val="1800"/>
              <a:buFont typeface="Helvetica Neue Light"/>
              <a:buChar char="○"/>
            </a:pPr>
            <a:r>
              <a:rPr lang="en-US" sz="1800">
                <a:solidFill>
                  <a:srgbClr val="53565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Trigonometric Functions</a:t>
            </a:r>
            <a:endParaRPr sz="1800">
              <a:solidFill>
                <a:srgbClr val="53565A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565A"/>
              </a:buClr>
              <a:buSzPts val="1800"/>
              <a:buFont typeface="Helvetica Neue Light"/>
              <a:buChar char="○"/>
            </a:pPr>
            <a:r>
              <a:rPr lang="en-US" sz="1800">
                <a:solidFill>
                  <a:srgbClr val="53565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Equation of Circle </a:t>
            </a:r>
            <a:endParaRPr sz="1800">
              <a:solidFill>
                <a:srgbClr val="53565A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64" name="Google Shape;164;p20"/>
          <p:cNvSpPr txBox="1"/>
          <p:nvPr/>
        </p:nvSpPr>
        <p:spPr>
          <a:xfrm>
            <a:off x="206713" y="272217"/>
            <a:ext cx="12283500" cy="6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E0000"/>
              </a:buClr>
              <a:buSzPts val="2800"/>
              <a:buFont typeface="Helvetica Neue"/>
              <a:buNone/>
            </a:pPr>
            <a:r>
              <a:rPr b="1" lang="en-US" sz="2800">
                <a:solidFill>
                  <a:srgbClr val="DE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Section 2: Using a Data Collector to Collect Data</a:t>
            </a:r>
            <a:endParaRPr sz="2800">
              <a:solidFill>
                <a:srgbClr val="DF01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5" name="Google Shape;16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4500" y="915724"/>
            <a:ext cx="5946225" cy="364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4096" y="5702508"/>
            <a:ext cx="4789243" cy="1094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/>
          <p:nvPr>
            <p:ph idx="12" type="sldNum"/>
          </p:nvPr>
        </p:nvSpPr>
        <p:spPr>
          <a:xfrm>
            <a:off x="2" y="6511637"/>
            <a:ext cx="87516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8075" lIns="76175" spcFirstLastPara="1" rIns="0" wrap="square" tIns="380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1"/>
          <p:cNvSpPr txBox="1"/>
          <p:nvPr/>
        </p:nvSpPr>
        <p:spPr>
          <a:xfrm>
            <a:off x="10121125" y="5702509"/>
            <a:ext cx="1678200" cy="36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t3turkey.com   </a:t>
            </a:r>
            <a:endParaRPr/>
          </a:p>
        </p:txBody>
      </p:sp>
      <p:pic>
        <p:nvPicPr>
          <p:cNvPr id="173" name="Google Shape;173;p21" title="IMG_0008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9400" y="1172717"/>
            <a:ext cx="6192077" cy="3483043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1"/>
          <p:cNvSpPr txBox="1"/>
          <p:nvPr/>
        </p:nvSpPr>
        <p:spPr>
          <a:xfrm>
            <a:off x="206713" y="272217"/>
            <a:ext cx="12283500" cy="6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E0000"/>
              </a:buClr>
              <a:buSzPts val="2800"/>
              <a:buFont typeface="Helvetica Neue"/>
              <a:buNone/>
            </a:pPr>
            <a:r>
              <a:rPr b="1" lang="en-US" sz="2800">
                <a:solidFill>
                  <a:srgbClr val="DE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Section 2: Using a Data Collector to Collect Data</a:t>
            </a:r>
            <a:endParaRPr sz="2800">
              <a:solidFill>
                <a:srgbClr val="DF01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5" name="Google Shape;175;p21"/>
          <p:cNvSpPr txBox="1"/>
          <p:nvPr/>
        </p:nvSpPr>
        <p:spPr>
          <a:xfrm>
            <a:off x="732500" y="1081250"/>
            <a:ext cx="44493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565A"/>
              </a:buClr>
              <a:buSzPts val="1800"/>
              <a:buFont typeface="Helvetica Neue Light"/>
              <a:buChar char="●"/>
            </a:pPr>
            <a:r>
              <a:rPr lang="en-US" sz="1800">
                <a:solidFill>
                  <a:srgbClr val="53565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Functions &amp; Relations</a:t>
            </a:r>
            <a:endParaRPr sz="1800">
              <a:solidFill>
                <a:srgbClr val="53565A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565A"/>
              </a:buClr>
              <a:buSzPts val="1800"/>
              <a:buFont typeface="Helvetica Neue Light"/>
              <a:buChar char="○"/>
            </a:pPr>
            <a:r>
              <a:rPr lang="en-US" sz="1800">
                <a:solidFill>
                  <a:srgbClr val="53565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Linear Functions</a:t>
            </a:r>
            <a:endParaRPr sz="1800">
              <a:solidFill>
                <a:srgbClr val="53565A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3565A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76" name="Google Shape;176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4096" y="5702508"/>
            <a:ext cx="4789243" cy="1094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